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7" r:id="rId19"/>
    <p:sldId id="272" r:id="rId20"/>
    <p:sldId id="273" r:id="rId21"/>
    <p:sldId id="274" r:id="rId22"/>
    <p:sldId id="275" r:id="rId23"/>
    <p:sldId id="276"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28">
          <p15:clr>
            <a:srgbClr val="A4A3A4"/>
          </p15:clr>
        </p15:guide>
        <p15:guide id="2" pos="2880">
          <p15:clr>
            <a:srgbClr val="A4A3A4"/>
          </p15:clr>
        </p15:guide>
        <p15:guide id="3" pos="5523">
          <p15:clr>
            <a:srgbClr val="9AA0A6"/>
          </p15:clr>
        </p15:guide>
        <p15:guide id="4" orient="horz" pos="2304">
          <p15:clr>
            <a:srgbClr val="9AA0A6"/>
          </p15:clr>
        </p15:guide>
        <p15:guide id="5" pos="216">
          <p15:clr>
            <a:srgbClr val="9AA0A6"/>
          </p15:clr>
        </p15:guide>
        <p15:guide id="6" orient="horz" pos="473">
          <p15:clr>
            <a:srgbClr val="9AA0A6"/>
          </p15:clr>
        </p15:guide>
        <p15:guide id="7" orient="horz" pos="307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8503"/>
  </p:normalViewPr>
  <p:slideViewPr>
    <p:cSldViewPr snapToGrid="0">
      <p:cViewPr varScale="1">
        <p:scale>
          <a:sx n="114" d="100"/>
          <a:sy n="114" d="100"/>
        </p:scale>
        <p:origin x="2104" y="168"/>
      </p:cViewPr>
      <p:guideLst>
        <p:guide orient="horz" pos="528"/>
        <p:guide pos="2880"/>
        <p:guide pos="5523"/>
        <p:guide orient="horz" pos="2304"/>
        <p:guide pos="216"/>
        <p:guide orient="horz" pos="473"/>
        <p:guide orient="horz" pos="307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jalammar.github.io/illustrated-bert/"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2l.ai/chapter_natural-language-processing-applications/finetuning-bert.html"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e470d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e29922153d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e29922153d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lvl="0" indent="0" algn="l" rtl="0">
              <a:lnSpc>
                <a:spcPct val="125000"/>
              </a:lnSpc>
              <a:spcBef>
                <a:spcPts val="0"/>
              </a:spcBef>
              <a:spcAft>
                <a:spcPts val="0"/>
              </a:spcAft>
              <a:buClr>
                <a:schemeClr val="dk1"/>
              </a:buClr>
              <a:buSzPts val="1100"/>
              <a:buFont typeface="Arial"/>
              <a:buNone/>
            </a:pPr>
            <a:r>
              <a:rPr lang="en" sz="2400" b="1" dirty="0">
                <a:solidFill>
                  <a:srgbClr val="3B3B3B"/>
                </a:solidFill>
              </a:rPr>
              <a:t>Hence the main goals of this solution are</a:t>
            </a:r>
            <a:endParaRPr sz="2400" b="1" dirty="0">
              <a:solidFill>
                <a:srgbClr val="3B3B3B"/>
              </a:solidFill>
            </a:endParaRPr>
          </a:p>
          <a:p>
            <a:pPr marL="0" lvl="0" indent="0" algn="l" rtl="0">
              <a:lnSpc>
                <a:spcPct val="125000"/>
              </a:lnSpc>
              <a:spcBef>
                <a:spcPts val="0"/>
              </a:spcBef>
              <a:spcAft>
                <a:spcPts val="0"/>
              </a:spcAft>
              <a:buClr>
                <a:schemeClr val="dk1"/>
              </a:buClr>
              <a:buSzPts val="1100"/>
              <a:buFont typeface="Arial"/>
              <a:buNone/>
            </a:pPr>
            <a:r>
              <a:rPr lang="en" sz="2400" dirty="0">
                <a:solidFill>
                  <a:srgbClr val="3B3B3B"/>
                </a:solidFill>
              </a:rPr>
              <a:t>To find common topics of requests and build topic hierarchy●</a:t>
            </a:r>
            <a:endParaRPr sz="2400" dirty="0">
              <a:solidFill>
                <a:srgbClr val="3B3B3B"/>
              </a:solidFill>
            </a:endParaRPr>
          </a:p>
          <a:p>
            <a:pPr marL="0" lvl="0" indent="0" algn="l" rtl="0">
              <a:lnSpc>
                <a:spcPct val="125000"/>
              </a:lnSpc>
              <a:spcBef>
                <a:spcPts val="0"/>
              </a:spcBef>
              <a:spcAft>
                <a:spcPts val="0"/>
              </a:spcAft>
              <a:buClr>
                <a:schemeClr val="dk1"/>
              </a:buClr>
              <a:buSzPts val="1100"/>
              <a:buFont typeface="Arial"/>
              <a:buNone/>
            </a:pPr>
            <a:r>
              <a:rPr lang="en" sz="2400" dirty="0">
                <a:solidFill>
                  <a:srgbClr val="3B3B3B"/>
                </a:solidFill>
              </a:rPr>
              <a:t>And when new request comes the model should be able to find most related topic in each level of topic hierarchy</a:t>
            </a:r>
            <a:endParaRPr sz="2400" dirty="0">
              <a:solidFill>
                <a:srgbClr val="3B3B3B"/>
              </a:solidFill>
            </a:endParaRPr>
          </a:p>
          <a:p>
            <a:pPr marL="0" lvl="0" indent="0" algn="l" rtl="0">
              <a:lnSpc>
                <a:spcPct val="125000"/>
              </a:lnSpc>
              <a:spcBef>
                <a:spcPts val="0"/>
              </a:spcBef>
              <a:spcAft>
                <a:spcPts val="0"/>
              </a:spcAft>
              <a:buClr>
                <a:schemeClr val="dk1"/>
              </a:buClr>
              <a:buSzPts val="1100"/>
              <a:buFont typeface="Arial"/>
              <a:buNone/>
            </a:pPr>
            <a:endParaRPr sz="2400" dirty="0">
              <a:solidFill>
                <a:srgbClr val="3B3B3B"/>
              </a:solidFill>
            </a:endParaRPr>
          </a:p>
          <a:p>
            <a:pPr marL="139700" lvl="0" indent="0" algn="l" rtl="0">
              <a:lnSpc>
                <a:spcPct val="125000"/>
              </a:lnSpc>
              <a:spcBef>
                <a:spcPts val="0"/>
              </a:spcBef>
              <a:spcAft>
                <a:spcPts val="0"/>
              </a:spcAft>
              <a:buClr>
                <a:schemeClr val="dk1"/>
              </a:buClr>
              <a:buSzPts val="1100"/>
              <a:buFont typeface="Arial"/>
              <a:buNone/>
            </a:pPr>
            <a:r>
              <a:rPr lang="en" sz="2400" b="1" dirty="0">
                <a:solidFill>
                  <a:srgbClr val="3B3B3B"/>
                </a:solidFill>
              </a:rPr>
              <a:t>We assume that dataset of requests does not have topics to train a model,</a:t>
            </a:r>
            <a:endParaRPr sz="2400" b="1" dirty="0">
              <a:solidFill>
                <a:srgbClr val="3B3B3B"/>
              </a:solidFill>
            </a:endParaRPr>
          </a:p>
          <a:p>
            <a:pPr marL="0" lvl="0" indent="0" algn="l" rtl="0">
              <a:lnSpc>
                <a:spcPct val="125000"/>
              </a:lnSpc>
              <a:spcBef>
                <a:spcPts val="0"/>
              </a:spcBef>
              <a:spcAft>
                <a:spcPts val="0"/>
              </a:spcAft>
              <a:buClr>
                <a:schemeClr val="dk1"/>
              </a:buClr>
              <a:buSzPts val="1100"/>
              <a:buFont typeface="Arial"/>
              <a:buNone/>
            </a:pPr>
            <a:r>
              <a:rPr lang="en" sz="2400" b="1" dirty="0">
                <a:solidFill>
                  <a:srgbClr val="3B3B3B"/>
                </a:solidFill>
              </a:rPr>
              <a:t>This defines the class of possible approaches for the solution. So we are looking at </a:t>
            </a:r>
            <a:r>
              <a:rPr lang="en" sz="2400" dirty="0">
                <a:solidFill>
                  <a:srgbClr val="3B3B3B"/>
                </a:solidFill>
              </a:rPr>
              <a:t>Unsupervised learning problem and use Latent Dirichlet Allocation model (LDA for short) to find topics.</a:t>
            </a:r>
            <a:endParaRPr sz="2400" dirty="0">
              <a:solidFill>
                <a:srgbClr val="3B3B3B"/>
              </a:solidFill>
            </a:endParaRPr>
          </a:p>
          <a:p>
            <a:pPr marL="139700" lvl="0" indent="0" algn="l" rtl="0">
              <a:lnSpc>
                <a:spcPct val="125000"/>
              </a:lnSpc>
              <a:spcBef>
                <a:spcPts val="0"/>
              </a:spcBef>
              <a:spcAft>
                <a:spcPts val="0"/>
              </a:spcAft>
              <a:buNone/>
            </a:pPr>
            <a:endParaRPr sz="2400" dirty="0">
              <a:solidFill>
                <a:srgbClr val="3B3B3B"/>
              </a:solidFill>
            </a:endParaRPr>
          </a:p>
          <a:p>
            <a:pPr marL="139700" lvl="0" indent="0" algn="l" rtl="0">
              <a:lnSpc>
                <a:spcPct val="125000"/>
              </a:lnSpc>
              <a:spcBef>
                <a:spcPts val="0"/>
              </a:spcBef>
              <a:spcAft>
                <a:spcPts val="0"/>
              </a:spcAft>
              <a:buNone/>
            </a:pPr>
            <a:r>
              <a:rPr lang="en" sz="2400" b="1" dirty="0">
                <a:solidFill>
                  <a:srgbClr val="3B3B3B"/>
                </a:solidFill>
              </a:rPr>
              <a:t>LDA also has additional benefits</a:t>
            </a:r>
            <a:r>
              <a:rPr lang="en" sz="2400" dirty="0">
                <a:solidFill>
                  <a:srgbClr val="3B3B3B"/>
                </a:solidFill>
              </a:rPr>
              <a:t>:</a:t>
            </a:r>
            <a:endParaRPr sz="2400" dirty="0">
              <a:solidFill>
                <a:srgbClr val="3B3B3B"/>
              </a:solidFill>
            </a:endParaRPr>
          </a:p>
          <a:p>
            <a:pPr marL="0" lvl="0" indent="0" algn="l" rtl="0">
              <a:lnSpc>
                <a:spcPct val="125000"/>
              </a:lnSpc>
              <a:spcBef>
                <a:spcPts val="0"/>
              </a:spcBef>
              <a:spcAft>
                <a:spcPts val="0"/>
              </a:spcAft>
              <a:buNone/>
            </a:pPr>
            <a:r>
              <a:rPr lang="en" sz="2400" dirty="0">
                <a:solidFill>
                  <a:srgbClr val="3B3B3B"/>
                </a:solidFill>
              </a:rPr>
              <a:t>Such as estimating probability of each topic for a new request </a:t>
            </a:r>
            <a:endParaRPr sz="2400" dirty="0">
              <a:solidFill>
                <a:srgbClr val="3B3B3B"/>
              </a:solidFill>
            </a:endParaRPr>
          </a:p>
          <a:p>
            <a:pPr marL="0" lvl="0" indent="0" algn="l" rtl="0">
              <a:lnSpc>
                <a:spcPct val="125000"/>
              </a:lnSpc>
              <a:spcBef>
                <a:spcPts val="0"/>
              </a:spcBef>
              <a:spcAft>
                <a:spcPts val="0"/>
              </a:spcAft>
              <a:buClr>
                <a:schemeClr val="dk1"/>
              </a:buClr>
              <a:buSzPts val="1100"/>
              <a:buFont typeface="Arial"/>
              <a:buNone/>
            </a:pPr>
            <a:r>
              <a:rPr lang="en" sz="2400" dirty="0">
                <a:solidFill>
                  <a:srgbClr val="3B3B3B"/>
                </a:solidFill>
              </a:rPr>
              <a:t>and it can easily be updated with new requests without retraining</a:t>
            </a:r>
            <a:endParaRPr sz="2400" dirty="0">
              <a:solidFill>
                <a:srgbClr val="3B3B3B"/>
              </a:solidFill>
            </a:endParaRPr>
          </a:p>
          <a:p>
            <a:pPr marL="0" lvl="0" indent="0" algn="l" rtl="0">
              <a:spcBef>
                <a:spcPts val="0"/>
              </a:spcBef>
              <a:spcAft>
                <a:spcPts val="0"/>
              </a:spcAft>
              <a:buNone/>
            </a:pPr>
            <a:endParaRPr sz="12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e29922153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e29922153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Clr>
                <a:schemeClr val="dk1"/>
              </a:buClr>
              <a:buSzPts val="1100"/>
              <a:buFont typeface="Arial"/>
              <a:buNone/>
            </a:pPr>
            <a:r>
              <a:rPr lang="en" sz="2400" b="1" dirty="0">
                <a:solidFill>
                  <a:schemeClr val="dk1"/>
                </a:solidFill>
              </a:rPr>
              <a:t>So how LDA works?</a:t>
            </a:r>
            <a:endParaRPr sz="2400" b="1"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The main assumption of LDA is that </a:t>
            </a:r>
            <a:endParaRPr sz="2400" dirty="0">
              <a:solidFill>
                <a:schemeClr val="dk1"/>
              </a:solidFill>
            </a:endParaRPr>
          </a:p>
          <a:p>
            <a:pPr marL="0" lvl="0" indent="0" algn="l" rtl="0">
              <a:lnSpc>
                <a:spcPct val="95000"/>
              </a:lnSpc>
              <a:spcBef>
                <a:spcPts val="0"/>
              </a:spcBef>
              <a:spcAft>
                <a:spcPts val="0"/>
              </a:spcAft>
              <a:buClr>
                <a:schemeClr val="dk1"/>
              </a:buClr>
              <a:buSzPts val="1100"/>
              <a:buFont typeface="Arial"/>
              <a:buNone/>
            </a:pPr>
            <a:r>
              <a:rPr lang="en" sz="2400" dirty="0">
                <a:solidFill>
                  <a:schemeClr val="dk1"/>
                </a:solidFill>
                <a:latin typeface="Roboto"/>
                <a:ea typeface="Roboto"/>
                <a:cs typeface="Roboto"/>
                <a:sym typeface="Roboto"/>
              </a:rPr>
              <a:t>Topics are collections of certain words and  Documents </a:t>
            </a:r>
            <a:r>
              <a:rPr lang="en" sz="2400" dirty="0">
                <a:solidFill>
                  <a:srgbClr val="2A3990"/>
                </a:solidFill>
              </a:rPr>
              <a:t>(GLG client’s request) </a:t>
            </a:r>
            <a:r>
              <a:rPr lang="en" sz="2400" dirty="0">
                <a:solidFill>
                  <a:schemeClr val="dk1"/>
                </a:solidFill>
                <a:latin typeface="Roboto"/>
                <a:ea typeface="Roboto"/>
                <a:cs typeface="Roboto"/>
                <a:sym typeface="Roboto"/>
              </a:rPr>
              <a:t>are created from topics’ words.</a:t>
            </a: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So, the aim of LDA is to find topics a document belongs to, based on the words in it.</a:t>
            </a:r>
            <a:endParaRPr sz="2400" dirty="0">
              <a:solidFill>
                <a:schemeClr val="dk1"/>
              </a:solidFill>
            </a:endParaRPr>
          </a:p>
          <a:p>
            <a:pPr marL="139700" lvl="0" indent="0" algn="l" rtl="0">
              <a:lnSpc>
                <a:spcPct val="115000"/>
              </a:lnSpc>
              <a:spcBef>
                <a:spcPts val="0"/>
              </a:spcBef>
              <a:spcAft>
                <a:spcPts val="0"/>
              </a:spcAft>
              <a:buClr>
                <a:schemeClr val="dk1"/>
              </a:buClr>
              <a:buSzPts val="1100"/>
              <a:buFont typeface="Arial"/>
              <a:buNone/>
            </a:pP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During model training, among other things LDA estimates Probability of a topic in a selected document:</a:t>
            </a: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Which is the proportion of topic words in the document</a:t>
            </a:r>
            <a:r>
              <a:rPr lang="en" sz="2400" i="1" dirty="0">
                <a:solidFill>
                  <a:schemeClr val="dk1"/>
                </a:solidFill>
              </a:rPr>
              <a:t>.</a:t>
            </a:r>
            <a:endParaRPr sz="2400" i="1"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2400" b="1" i="1"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b="1" dirty="0">
                <a:solidFill>
                  <a:schemeClr val="dk1"/>
                </a:solidFill>
              </a:rPr>
              <a:t>Hence the output of the model</a:t>
            </a:r>
            <a:r>
              <a:rPr lang="en" sz="2400" dirty="0">
                <a:solidFill>
                  <a:schemeClr val="dk1"/>
                </a:solidFill>
              </a:rPr>
              <a:t> </a:t>
            </a:r>
            <a:r>
              <a:rPr lang="en" sz="2400" dirty="0">
                <a:solidFill>
                  <a:srgbClr val="2A3990"/>
                </a:solidFill>
              </a:rPr>
              <a:t>for each document </a:t>
            </a:r>
            <a:r>
              <a:rPr lang="en" sz="2400" dirty="0">
                <a:solidFill>
                  <a:schemeClr val="dk1"/>
                </a:solidFill>
              </a:rPr>
              <a:t>is a list of topics with their probabilities </a:t>
            </a: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We take the topic with highest probability as the topic of a document in the Hierarchical topic modeling.</a:t>
            </a:r>
            <a:endParaRPr sz="2400" dirty="0">
              <a:solidFill>
                <a:schemeClr val="dk1"/>
              </a:solidFill>
            </a:endParaRPr>
          </a:p>
          <a:p>
            <a:pPr marL="457200" lvl="0" indent="0" algn="l" rtl="0">
              <a:lnSpc>
                <a:spcPct val="115000"/>
              </a:lnSpc>
              <a:spcBef>
                <a:spcPts val="0"/>
              </a:spcBef>
              <a:spcAft>
                <a:spcPts val="0"/>
              </a:spcAft>
              <a:buClr>
                <a:schemeClr val="dk1"/>
              </a:buClr>
              <a:buSzPts val="1100"/>
              <a:buFont typeface="Arial"/>
              <a:buNone/>
            </a:pPr>
            <a:endParaRPr sz="2000" dirty="0">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e3955bd94c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e3955bd94c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lvl="0" indent="0" algn="l" rtl="0">
              <a:lnSpc>
                <a:spcPct val="95000"/>
              </a:lnSpc>
              <a:spcBef>
                <a:spcPts val="0"/>
              </a:spcBef>
              <a:spcAft>
                <a:spcPts val="0"/>
              </a:spcAft>
              <a:buClr>
                <a:schemeClr val="dk1"/>
              </a:buClr>
              <a:buSzPts val="1100"/>
              <a:buFont typeface="Arial"/>
              <a:buNone/>
            </a:pPr>
            <a:r>
              <a:rPr lang="en" sz="2400" b="1" dirty="0">
                <a:solidFill>
                  <a:schemeClr val="dk1"/>
                </a:solidFill>
                <a:latin typeface="Roboto"/>
                <a:ea typeface="Roboto"/>
                <a:cs typeface="Roboto"/>
                <a:sym typeface="Roboto"/>
              </a:rPr>
              <a:t>And the process of the modeling looks like this:</a:t>
            </a:r>
            <a:endParaRPr sz="2400" b="1" dirty="0">
              <a:solidFill>
                <a:schemeClr val="dk1"/>
              </a:solidFill>
              <a:latin typeface="Roboto"/>
              <a:ea typeface="Roboto"/>
              <a:cs typeface="Roboto"/>
              <a:sym typeface="Roboto"/>
            </a:endParaRPr>
          </a:p>
          <a:p>
            <a:pPr marL="596900" lvl="0" indent="0" algn="l" rtl="0">
              <a:lnSpc>
                <a:spcPct val="95000"/>
              </a:lnSpc>
              <a:spcBef>
                <a:spcPts val="0"/>
              </a:spcBef>
              <a:spcAft>
                <a:spcPts val="0"/>
              </a:spcAft>
              <a:buClr>
                <a:schemeClr val="dk1"/>
              </a:buClr>
              <a:buSzPts val="1100"/>
              <a:buFont typeface="Arial"/>
              <a:buNone/>
            </a:pPr>
            <a:r>
              <a:rPr lang="en" sz="2400" b="1" dirty="0">
                <a:solidFill>
                  <a:schemeClr val="dk1"/>
                </a:solidFill>
                <a:latin typeface="Roboto"/>
                <a:ea typeface="Roboto"/>
                <a:cs typeface="Roboto"/>
                <a:sym typeface="Roboto"/>
              </a:rPr>
              <a:t>First</a:t>
            </a:r>
            <a:r>
              <a:rPr lang="en" sz="2400" dirty="0">
                <a:solidFill>
                  <a:schemeClr val="dk1"/>
                </a:solidFill>
                <a:latin typeface="Roboto"/>
                <a:ea typeface="Roboto"/>
                <a:cs typeface="Roboto"/>
                <a:sym typeface="Roboto"/>
              </a:rPr>
              <a:t>, we run LDA on a full set of documents to define 10 main topics within it.</a:t>
            </a:r>
            <a:endParaRPr sz="2400" dirty="0">
              <a:solidFill>
                <a:schemeClr val="dk1"/>
              </a:solidFill>
              <a:latin typeface="Roboto"/>
              <a:ea typeface="Roboto"/>
              <a:cs typeface="Roboto"/>
              <a:sym typeface="Roboto"/>
            </a:endParaRPr>
          </a:p>
          <a:p>
            <a:pPr marL="596900" lvl="0" indent="0" algn="l" rtl="0">
              <a:lnSpc>
                <a:spcPct val="95000"/>
              </a:lnSpc>
              <a:spcBef>
                <a:spcPts val="0"/>
              </a:spcBef>
              <a:spcAft>
                <a:spcPts val="0"/>
              </a:spcAft>
              <a:buClr>
                <a:schemeClr val="dk1"/>
              </a:buClr>
              <a:buSzPts val="1100"/>
              <a:buFont typeface="Arial"/>
              <a:buNone/>
            </a:pPr>
            <a:r>
              <a:rPr lang="en" sz="2400" b="1" dirty="0">
                <a:solidFill>
                  <a:schemeClr val="dk1"/>
                </a:solidFill>
                <a:latin typeface="Roboto"/>
                <a:ea typeface="Roboto"/>
                <a:cs typeface="Roboto"/>
                <a:sym typeface="Roboto"/>
              </a:rPr>
              <a:t>Second layer</a:t>
            </a:r>
            <a:r>
              <a:rPr lang="en" sz="2400" dirty="0">
                <a:solidFill>
                  <a:schemeClr val="dk1"/>
                </a:solidFill>
                <a:latin typeface="Roboto"/>
                <a:ea typeface="Roboto"/>
                <a:cs typeface="Roboto"/>
                <a:sym typeface="Roboto"/>
              </a:rPr>
              <a:t> of topics is defined by LDA that is applied one-by-one on subsets of documents with the same  first level of topic.</a:t>
            </a:r>
            <a:endParaRPr sz="2400" dirty="0">
              <a:solidFill>
                <a:schemeClr val="dk1"/>
              </a:solidFill>
              <a:latin typeface="Roboto"/>
              <a:ea typeface="Roboto"/>
              <a:cs typeface="Roboto"/>
              <a:sym typeface="Roboto"/>
            </a:endParaRPr>
          </a:p>
          <a:p>
            <a:pPr marL="596900" lvl="0" indent="0" algn="l" rtl="0">
              <a:lnSpc>
                <a:spcPct val="95000"/>
              </a:lnSpc>
              <a:spcBef>
                <a:spcPts val="0"/>
              </a:spcBef>
              <a:spcAft>
                <a:spcPts val="0"/>
              </a:spcAft>
              <a:buClr>
                <a:schemeClr val="dk1"/>
              </a:buClr>
              <a:buSzPts val="1100"/>
              <a:buFont typeface="Arial"/>
              <a:buNone/>
            </a:pPr>
            <a:r>
              <a:rPr lang="en" sz="2400" b="1" dirty="0">
                <a:solidFill>
                  <a:schemeClr val="dk1"/>
                </a:solidFill>
                <a:latin typeface="Roboto"/>
                <a:ea typeface="Roboto"/>
                <a:cs typeface="Roboto"/>
                <a:sym typeface="Roboto"/>
              </a:rPr>
              <a:t>Third level</a:t>
            </a:r>
            <a:r>
              <a:rPr lang="en" sz="2400" dirty="0">
                <a:solidFill>
                  <a:schemeClr val="dk1"/>
                </a:solidFill>
                <a:latin typeface="Roboto"/>
                <a:ea typeface="Roboto"/>
                <a:cs typeface="Roboto"/>
                <a:sym typeface="Roboto"/>
              </a:rPr>
              <a:t> topics are defined by LDA on subsets of documents that share first and second level topics</a:t>
            </a:r>
            <a:endParaRPr sz="2400" dirty="0">
              <a:solidFill>
                <a:schemeClr val="dk1"/>
              </a:solidFill>
              <a:latin typeface="Roboto"/>
              <a:ea typeface="Roboto"/>
              <a:cs typeface="Roboto"/>
              <a:sym typeface="Roboto"/>
            </a:endParaRPr>
          </a:p>
          <a:p>
            <a:pPr marL="0" lvl="0" indent="0" algn="l" rtl="0">
              <a:lnSpc>
                <a:spcPct val="95000"/>
              </a:lnSpc>
              <a:spcBef>
                <a:spcPts val="0"/>
              </a:spcBef>
              <a:spcAft>
                <a:spcPts val="0"/>
              </a:spcAft>
              <a:buClr>
                <a:schemeClr val="dk1"/>
              </a:buClr>
              <a:buSzPts val="1100"/>
              <a:buFont typeface="Arial"/>
              <a:buNone/>
            </a:pPr>
            <a:endParaRPr sz="2400" dirty="0">
              <a:solidFill>
                <a:schemeClr val="dk1"/>
              </a:solidFill>
              <a:latin typeface="Roboto"/>
              <a:ea typeface="Roboto"/>
              <a:cs typeface="Roboto"/>
              <a:sym typeface="Roboto"/>
            </a:endParaRPr>
          </a:p>
          <a:p>
            <a:pPr marL="0" lvl="0" indent="0" algn="l" rtl="0">
              <a:lnSpc>
                <a:spcPct val="95000"/>
              </a:lnSpc>
              <a:spcBef>
                <a:spcPts val="0"/>
              </a:spcBef>
              <a:spcAft>
                <a:spcPts val="0"/>
              </a:spcAft>
              <a:buClr>
                <a:schemeClr val="dk1"/>
              </a:buClr>
              <a:buSzPts val="1100"/>
              <a:buFont typeface="Arial"/>
              <a:buNone/>
            </a:pPr>
            <a:r>
              <a:rPr lang="en" sz="2400" dirty="0">
                <a:solidFill>
                  <a:schemeClr val="dk1"/>
                </a:solidFill>
                <a:latin typeface="Roboto"/>
                <a:ea typeface="Roboto"/>
                <a:cs typeface="Roboto"/>
                <a:sym typeface="Roboto"/>
              </a:rPr>
              <a:t>To make the model more accurate and expressive instead of looking at all words in the documents we selected only nouns and verbs from those documents.</a:t>
            </a:r>
            <a:endParaRPr sz="2400" dirty="0">
              <a:solidFill>
                <a:schemeClr val="dk1"/>
              </a:solidFill>
              <a:latin typeface="Roboto"/>
              <a:ea typeface="Roboto"/>
              <a:cs typeface="Roboto"/>
              <a:sym typeface="Roboto"/>
            </a:endParaRPr>
          </a:p>
          <a:p>
            <a:pPr marL="139700" lvl="0" indent="0" algn="l" rtl="0">
              <a:lnSpc>
                <a:spcPct val="95000"/>
              </a:lnSpc>
              <a:spcBef>
                <a:spcPts val="0"/>
              </a:spcBef>
              <a:spcAft>
                <a:spcPts val="0"/>
              </a:spcAft>
              <a:buClr>
                <a:schemeClr val="dk1"/>
              </a:buClr>
              <a:buSzPts val="1100"/>
              <a:buFont typeface="Arial"/>
              <a:buNone/>
            </a:pPr>
            <a:endParaRPr sz="2400" dirty="0">
              <a:solidFill>
                <a:schemeClr val="dk1"/>
              </a:solidFill>
              <a:latin typeface="Roboto"/>
              <a:ea typeface="Roboto"/>
              <a:cs typeface="Roboto"/>
              <a:sym typeface="Roboto"/>
            </a:endParaRPr>
          </a:p>
          <a:p>
            <a:pPr marL="139700" lvl="0" indent="0" algn="l" rtl="0">
              <a:lnSpc>
                <a:spcPct val="95000"/>
              </a:lnSpc>
              <a:spcBef>
                <a:spcPts val="0"/>
              </a:spcBef>
              <a:spcAft>
                <a:spcPts val="0"/>
              </a:spcAft>
              <a:buClr>
                <a:schemeClr val="dk1"/>
              </a:buClr>
              <a:buSzPts val="1100"/>
              <a:buFont typeface="Arial"/>
              <a:buNone/>
            </a:pPr>
            <a:r>
              <a:rPr lang="en" sz="2400" dirty="0">
                <a:solidFill>
                  <a:schemeClr val="dk1"/>
                </a:solidFill>
                <a:latin typeface="Roboto"/>
                <a:ea typeface="Roboto"/>
                <a:cs typeface="Roboto"/>
                <a:sym typeface="Roboto"/>
              </a:rPr>
              <a:t>LDA does not name topics and just provides most relevant words for each topic for users to manually name those topics. </a:t>
            </a:r>
            <a:endParaRPr sz="2400" dirty="0">
              <a:solidFill>
                <a:schemeClr val="dk1"/>
              </a:solidFill>
              <a:latin typeface="Roboto"/>
              <a:ea typeface="Roboto"/>
              <a:cs typeface="Roboto"/>
              <a:sym typeface="Roboto"/>
            </a:endParaRPr>
          </a:p>
          <a:p>
            <a:pPr marL="139700" lvl="0" indent="0" algn="l" rtl="0">
              <a:lnSpc>
                <a:spcPct val="95000"/>
              </a:lnSpc>
              <a:spcBef>
                <a:spcPts val="0"/>
              </a:spcBef>
              <a:spcAft>
                <a:spcPts val="0"/>
              </a:spcAft>
              <a:buClr>
                <a:schemeClr val="dk1"/>
              </a:buClr>
              <a:buSzPts val="1100"/>
              <a:buFont typeface="Arial"/>
              <a:buNone/>
            </a:pPr>
            <a:endParaRPr sz="2400" dirty="0">
              <a:solidFill>
                <a:schemeClr val="dk1"/>
              </a:solidFill>
              <a:latin typeface="Roboto"/>
              <a:ea typeface="Roboto"/>
              <a:cs typeface="Roboto"/>
              <a:sym typeface="Roboto"/>
            </a:endParaRPr>
          </a:p>
          <a:p>
            <a:pPr marL="139700" lvl="0" indent="0" algn="l" rtl="0">
              <a:lnSpc>
                <a:spcPct val="95000"/>
              </a:lnSpc>
              <a:spcBef>
                <a:spcPts val="0"/>
              </a:spcBef>
              <a:spcAft>
                <a:spcPts val="0"/>
              </a:spcAft>
              <a:buClr>
                <a:schemeClr val="dk1"/>
              </a:buClr>
              <a:buSzPts val="1100"/>
              <a:buFont typeface="Arial"/>
              <a:buNone/>
            </a:pPr>
            <a:r>
              <a:rPr lang="en" sz="2400" dirty="0">
                <a:solidFill>
                  <a:schemeClr val="dk1"/>
                </a:solidFill>
                <a:latin typeface="Roboto"/>
                <a:ea typeface="Roboto"/>
                <a:cs typeface="Roboto"/>
                <a:sym typeface="Roboto"/>
              </a:rPr>
              <a:t>We automated this step by selecting most frequent noun of a topic used within those documents as a topic name.</a:t>
            </a:r>
            <a:endParaRPr sz="2400" dirty="0">
              <a:solidFill>
                <a:schemeClr val="dk1"/>
              </a:solidFill>
              <a:latin typeface="Roboto"/>
              <a:ea typeface="Roboto"/>
              <a:cs typeface="Roboto"/>
              <a:sym typeface="Roboto"/>
            </a:endParaRPr>
          </a:p>
          <a:p>
            <a:pPr marL="1371600" lvl="0" indent="0" algn="l"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3955bd94c_0_2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e3955bd94c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e3955bd94c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e3955bd94c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dirty="0">
                <a:solidFill>
                  <a:srgbClr val="595959"/>
                </a:solidFill>
              </a:rPr>
              <a:t>Named entity recognition is an </a:t>
            </a:r>
            <a:r>
              <a:rPr lang="en" sz="2400" i="1" dirty="0">
                <a:solidFill>
                  <a:srgbClr val="595959"/>
                </a:solidFill>
              </a:rPr>
              <a:t>information extraction</a:t>
            </a:r>
            <a:r>
              <a:rPr lang="en" sz="2400" dirty="0">
                <a:solidFill>
                  <a:srgbClr val="595959"/>
                </a:solidFill>
              </a:rPr>
              <a:t> process to classify certain important objects such as </a:t>
            </a:r>
            <a:r>
              <a:rPr lang="en" sz="2400" i="1" dirty="0">
                <a:solidFill>
                  <a:srgbClr val="595959"/>
                </a:solidFill>
              </a:rPr>
              <a:t>people</a:t>
            </a:r>
            <a:r>
              <a:rPr lang="en" sz="2400" dirty="0">
                <a:solidFill>
                  <a:srgbClr val="595959"/>
                </a:solidFill>
              </a:rPr>
              <a:t>, </a:t>
            </a:r>
            <a:r>
              <a:rPr lang="en" sz="2400" i="1" dirty="0" err="1">
                <a:solidFill>
                  <a:srgbClr val="595959"/>
                </a:solidFill>
              </a:rPr>
              <a:t>organisation</a:t>
            </a:r>
            <a:r>
              <a:rPr lang="en" sz="2400" dirty="0">
                <a:solidFill>
                  <a:srgbClr val="595959"/>
                </a:solidFill>
              </a:rPr>
              <a:t>, </a:t>
            </a:r>
            <a:r>
              <a:rPr lang="en" sz="2400" i="1" dirty="0">
                <a:solidFill>
                  <a:srgbClr val="595959"/>
                </a:solidFill>
              </a:rPr>
              <a:t>location</a:t>
            </a:r>
            <a:r>
              <a:rPr lang="en" sz="2400" dirty="0">
                <a:solidFill>
                  <a:srgbClr val="595959"/>
                </a:solidFill>
              </a:rPr>
              <a:t> and</a:t>
            </a:r>
            <a:r>
              <a:rPr lang="en" sz="2400" i="1" dirty="0">
                <a:solidFill>
                  <a:srgbClr val="595959"/>
                </a:solidFill>
              </a:rPr>
              <a:t> time period</a:t>
            </a:r>
            <a:r>
              <a:rPr lang="en" sz="2400" dirty="0">
                <a:solidFill>
                  <a:srgbClr val="595959"/>
                </a:solidFill>
              </a:rPr>
              <a:t>. </a:t>
            </a:r>
            <a:endParaRPr sz="2400" dirty="0">
              <a:solidFill>
                <a:srgbClr val="595959"/>
              </a:solidFill>
            </a:endParaRPr>
          </a:p>
          <a:p>
            <a:pPr marL="0" lvl="0" indent="0" algn="l" rtl="0">
              <a:lnSpc>
                <a:spcPct val="115000"/>
              </a:lnSpc>
              <a:spcBef>
                <a:spcPts val="1200"/>
              </a:spcBef>
              <a:spcAft>
                <a:spcPts val="1200"/>
              </a:spcAft>
              <a:buNone/>
            </a:pPr>
            <a:r>
              <a:rPr lang="en" sz="2400" dirty="0">
                <a:solidFill>
                  <a:srgbClr val="595959"/>
                </a:solidFill>
              </a:rPr>
              <a:t>When receiving many requests from diverse clients, classifying these requests by e.g. their </a:t>
            </a:r>
            <a:r>
              <a:rPr lang="en" sz="2400" i="1" dirty="0">
                <a:solidFill>
                  <a:srgbClr val="595959"/>
                </a:solidFill>
              </a:rPr>
              <a:t>named entities</a:t>
            </a:r>
            <a:r>
              <a:rPr lang="en" sz="2400" dirty="0">
                <a:solidFill>
                  <a:srgbClr val="595959"/>
                </a:solidFill>
              </a:rPr>
              <a:t> can make re-routing tasks downstream much easier:</a:t>
            </a:r>
            <a:endParaRPr sz="2400"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e3955bd94c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e3955bd94c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595959"/>
              </a:buClr>
              <a:buSzPts val="2000"/>
              <a:buAutoNum type="alphaLcParenBoth"/>
            </a:pPr>
            <a:r>
              <a:rPr lang="en" sz="2400" dirty="0">
                <a:solidFill>
                  <a:srgbClr val="595959"/>
                </a:solidFill>
              </a:rPr>
              <a:t>Pretrained CNN based models exist in spacy, smallest pretrained model has a precision/recall around 0.85, dataset unclear.</a:t>
            </a:r>
            <a:endParaRPr sz="2400" dirty="0">
              <a:solidFill>
                <a:srgbClr val="595959"/>
              </a:solidFill>
            </a:endParaRPr>
          </a:p>
          <a:p>
            <a:pPr marL="914400" lvl="1" indent="-355600" algn="l" rtl="0">
              <a:lnSpc>
                <a:spcPct val="115000"/>
              </a:lnSpc>
              <a:spcBef>
                <a:spcPts val="0"/>
              </a:spcBef>
              <a:spcAft>
                <a:spcPts val="0"/>
              </a:spcAft>
              <a:buClr>
                <a:srgbClr val="595959"/>
              </a:buClr>
              <a:buSzPts val="2000"/>
              <a:buChar char="-"/>
            </a:pPr>
            <a:r>
              <a:rPr lang="en" sz="2400" dirty="0">
                <a:solidFill>
                  <a:srgbClr val="595959"/>
                </a:solidFill>
              </a:rPr>
              <a:t>Pro: easy to use, can be applied directly out of the box</a:t>
            </a:r>
            <a:endParaRPr sz="2400" dirty="0">
              <a:solidFill>
                <a:srgbClr val="595959"/>
              </a:solidFill>
            </a:endParaRPr>
          </a:p>
          <a:p>
            <a:pPr marL="914400" lvl="1" indent="-355600" algn="l" rtl="0">
              <a:lnSpc>
                <a:spcPct val="115000"/>
              </a:lnSpc>
              <a:spcBef>
                <a:spcPts val="0"/>
              </a:spcBef>
              <a:spcAft>
                <a:spcPts val="0"/>
              </a:spcAft>
              <a:buClr>
                <a:srgbClr val="595959"/>
              </a:buClr>
              <a:buSzPts val="2000"/>
              <a:buChar char="-"/>
            </a:pPr>
            <a:r>
              <a:rPr lang="en" sz="2400" dirty="0">
                <a:solidFill>
                  <a:srgbClr val="595959"/>
                </a:solidFill>
              </a:rPr>
              <a:t>Con: mainly limited to their pretrained models; can do finetuning but harder to develop custom pipeline (e.g. for custom made datasets, custom model architectures </a:t>
            </a:r>
            <a:r>
              <a:rPr lang="en" sz="2400" dirty="0" err="1">
                <a:solidFill>
                  <a:srgbClr val="595959"/>
                </a:solidFill>
              </a:rPr>
              <a:t>etc</a:t>
            </a:r>
            <a:r>
              <a:rPr lang="en" sz="2400" dirty="0">
                <a:solidFill>
                  <a:srgbClr val="595959"/>
                </a:solidFill>
              </a:rPr>
              <a:t>) from ground up</a:t>
            </a:r>
            <a:endParaRPr sz="2400" dirty="0">
              <a:solidFill>
                <a:srgbClr val="595959"/>
              </a:solidFill>
            </a:endParaRPr>
          </a:p>
          <a:p>
            <a:pPr marL="457200" lvl="0" indent="-355600" algn="l" rtl="0">
              <a:lnSpc>
                <a:spcPct val="115000"/>
              </a:lnSpc>
              <a:spcBef>
                <a:spcPts val="0"/>
              </a:spcBef>
              <a:spcAft>
                <a:spcPts val="0"/>
              </a:spcAft>
              <a:buClr>
                <a:srgbClr val="595959"/>
              </a:buClr>
              <a:buSzPts val="2000"/>
              <a:buAutoNum type="alphaLcParenBoth"/>
            </a:pPr>
            <a:r>
              <a:rPr lang="en" sz="2400" dirty="0">
                <a:solidFill>
                  <a:srgbClr val="595959"/>
                </a:solidFill>
              </a:rPr>
              <a:t>BERT (Devlin et al, 2018), based on the Transformer (Vaswani et al, 2017). Accuracy of 0.95 on Kaggle entity annotated corpus dataset, after 1 epoch of fine tuning.</a:t>
            </a:r>
            <a:endParaRPr sz="2400" dirty="0">
              <a:solidFill>
                <a:srgbClr val="595959"/>
              </a:solidFill>
            </a:endParaRPr>
          </a:p>
          <a:p>
            <a:pPr marL="914400" lvl="0" indent="-355600" algn="l" rtl="0">
              <a:lnSpc>
                <a:spcPct val="115000"/>
              </a:lnSpc>
              <a:spcBef>
                <a:spcPts val="0"/>
              </a:spcBef>
              <a:spcAft>
                <a:spcPts val="0"/>
              </a:spcAft>
              <a:buClr>
                <a:srgbClr val="595959"/>
              </a:buClr>
              <a:buSzPts val="2000"/>
              <a:buChar char="-"/>
            </a:pPr>
            <a:r>
              <a:rPr lang="en" sz="2400" dirty="0">
                <a:solidFill>
                  <a:srgbClr val="595959"/>
                </a:solidFill>
              </a:rPr>
              <a:t>Pro: a very </a:t>
            </a:r>
            <a:r>
              <a:rPr lang="en" sz="2400" i="1" dirty="0">
                <a:solidFill>
                  <a:srgbClr val="595959"/>
                </a:solidFill>
              </a:rPr>
              <a:t>accurate</a:t>
            </a:r>
            <a:r>
              <a:rPr lang="en" sz="2400" dirty="0">
                <a:solidFill>
                  <a:srgbClr val="595959"/>
                </a:solidFill>
              </a:rPr>
              <a:t> tagger, as well as being versatile. BERT base can be used on disparate tasks such as NER, next sentence prediction and sentiment classification by adding appropriate layers on top of the base architecture.</a:t>
            </a:r>
            <a:endParaRPr sz="2400" dirty="0">
              <a:solidFill>
                <a:srgbClr val="595959"/>
              </a:solidFill>
            </a:endParaRPr>
          </a:p>
          <a:p>
            <a:pPr marL="914400" lvl="0" indent="-355600" algn="l" rtl="0">
              <a:lnSpc>
                <a:spcPct val="115000"/>
              </a:lnSpc>
              <a:spcBef>
                <a:spcPts val="0"/>
              </a:spcBef>
              <a:spcAft>
                <a:spcPts val="0"/>
              </a:spcAft>
              <a:buClr>
                <a:srgbClr val="595959"/>
              </a:buClr>
              <a:buSzPts val="2000"/>
              <a:buChar char="-"/>
            </a:pPr>
            <a:r>
              <a:rPr lang="en" sz="2400" dirty="0">
                <a:solidFill>
                  <a:srgbClr val="595959"/>
                </a:solidFill>
              </a:rPr>
              <a:t>Con: Transformers struggle on large input sentences, generally they’re heftier models and hence will require more latency (</a:t>
            </a:r>
            <a:r>
              <a:rPr lang="en" sz="2400" dirty="0" err="1">
                <a:solidFill>
                  <a:srgbClr val="595959"/>
                </a:solidFill>
              </a:rPr>
              <a:t>DistilBERT</a:t>
            </a:r>
            <a:r>
              <a:rPr lang="en" sz="2400" dirty="0">
                <a:solidFill>
                  <a:srgbClr val="595959"/>
                </a:solidFill>
              </a:rPr>
              <a:t>, </a:t>
            </a:r>
            <a:endParaRPr sz="2400" dirty="0">
              <a:solidFill>
                <a:srgbClr val="595959"/>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e3955bd94c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e3955bd94c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dirty="0">
                <a:solidFill>
                  <a:schemeClr val="dk1"/>
                </a:solidFill>
              </a:rPr>
              <a:t>Left: Transformer architecture, with encoder highlighted (source: </a:t>
            </a:r>
            <a:r>
              <a:rPr lang="en" sz="2400" dirty="0" err="1">
                <a:solidFill>
                  <a:schemeClr val="dk1"/>
                </a:solidFill>
              </a:rPr>
              <a:t>vaswani</a:t>
            </a:r>
            <a:r>
              <a:rPr lang="en" sz="2400" dirty="0">
                <a:solidFill>
                  <a:schemeClr val="dk1"/>
                </a:solidFill>
              </a:rPr>
              <a:t> et al, then annotated)</a:t>
            </a:r>
            <a:endParaRPr sz="2400" dirty="0">
              <a:solidFill>
                <a:schemeClr val="dk1"/>
              </a:solidFill>
            </a:endParaRPr>
          </a:p>
          <a:p>
            <a:pPr marL="0" lvl="0" indent="0" algn="l" rtl="0">
              <a:spcBef>
                <a:spcPts val="0"/>
              </a:spcBef>
              <a:spcAft>
                <a:spcPts val="0"/>
              </a:spcAft>
              <a:buClr>
                <a:schemeClr val="dk1"/>
              </a:buClr>
              <a:buSzPts val="1100"/>
              <a:buFont typeface="Arial"/>
              <a:buNone/>
            </a:pPr>
            <a:r>
              <a:rPr lang="en" sz="2400" dirty="0">
                <a:solidFill>
                  <a:schemeClr val="dk1"/>
                </a:solidFill>
              </a:rPr>
              <a:t>Middle: source: </a:t>
            </a:r>
            <a:r>
              <a:rPr lang="en" sz="2400" u="sng" dirty="0">
                <a:solidFill>
                  <a:srgbClr val="0097A7"/>
                </a:solidFill>
                <a:hlinkClick r:id="rId3">
                  <a:extLst>
                    <a:ext uri="{A12FA001-AC4F-418D-AE19-62706E023703}">
                      <ahyp:hlinkClr xmlns:ahyp="http://schemas.microsoft.com/office/drawing/2018/hyperlinkcolor" val="tx"/>
                    </a:ext>
                  </a:extLst>
                </a:hlinkClick>
              </a:rPr>
              <a:t>http://jalammar.github.io/illustrated-bert/</a:t>
            </a:r>
            <a:r>
              <a:rPr lang="en" sz="2400" dirty="0">
                <a:solidFill>
                  <a:schemeClr val="dk1"/>
                </a:solidFill>
              </a:rPr>
              <a:t>, then annotated</a:t>
            </a:r>
            <a:endParaRPr sz="2400" dirty="0">
              <a:solidFill>
                <a:schemeClr val="dk1"/>
              </a:solidFill>
            </a:endParaRPr>
          </a:p>
          <a:p>
            <a:pPr marL="0" lvl="0" indent="0" algn="l" rtl="0">
              <a:spcBef>
                <a:spcPts val="0"/>
              </a:spcBef>
              <a:spcAft>
                <a:spcPts val="0"/>
              </a:spcAft>
              <a:buClr>
                <a:schemeClr val="dk1"/>
              </a:buClr>
              <a:buSzPts val="1100"/>
              <a:buFont typeface="Arial"/>
              <a:buNone/>
            </a:pPr>
            <a:r>
              <a:rPr lang="en" sz="2400" dirty="0">
                <a:solidFill>
                  <a:schemeClr val="dk1"/>
                </a:solidFill>
              </a:rPr>
              <a:t>Right: source: </a:t>
            </a:r>
            <a:r>
              <a:rPr lang="en" sz="2400" u="sng" dirty="0">
                <a:solidFill>
                  <a:srgbClr val="0097A7"/>
                </a:solidFill>
                <a:hlinkClick r:id="rId4">
                  <a:extLst>
                    <a:ext uri="{A12FA001-AC4F-418D-AE19-62706E023703}">
                      <ahyp:hlinkClr xmlns:ahyp="http://schemas.microsoft.com/office/drawing/2018/hyperlinkcolor" val="tx"/>
                    </a:ext>
                  </a:extLst>
                </a:hlinkClick>
              </a:rPr>
              <a:t>https://d2l.ai/chapter_natural-language-processing-applications/finetuning-bert.html</a:t>
            </a:r>
            <a:r>
              <a:rPr lang="en" sz="2400" dirty="0">
                <a:solidFill>
                  <a:schemeClr val="dk1"/>
                </a:solidFill>
              </a:rPr>
              <a:t> </a:t>
            </a:r>
            <a:endParaRPr sz="2400" dirty="0">
              <a:solidFill>
                <a:schemeClr val="dk1"/>
              </a:solidFill>
            </a:endParaRPr>
          </a:p>
          <a:p>
            <a:pPr marL="0" lvl="0" indent="0" algn="l" rtl="0">
              <a:spcBef>
                <a:spcPts val="0"/>
              </a:spcBef>
              <a:spcAft>
                <a:spcPts val="0"/>
              </a:spcAft>
              <a:buNone/>
            </a:pPr>
            <a:endParaRPr sz="2400" dirty="0"/>
          </a:p>
          <a:p>
            <a:pPr marL="0" lvl="0" indent="0" algn="l" rtl="0">
              <a:spcBef>
                <a:spcPts val="0"/>
              </a:spcBef>
              <a:spcAft>
                <a:spcPts val="0"/>
              </a:spcAft>
              <a:buNone/>
            </a:pPr>
            <a:r>
              <a:rPr lang="en" sz="2400" dirty="0"/>
              <a:t>Left: transformer architecture, input is a sentence and output is an embedding for each word in the sentence</a:t>
            </a:r>
            <a:endParaRPr sz="2400" dirty="0"/>
          </a:p>
          <a:p>
            <a:pPr marL="0" lvl="0" indent="0" algn="l" rtl="0">
              <a:spcBef>
                <a:spcPts val="0"/>
              </a:spcBef>
              <a:spcAft>
                <a:spcPts val="0"/>
              </a:spcAft>
              <a:buNone/>
            </a:pPr>
            <a:r>
              <a:rPr lang="en" sz="2400" dirty="0"/>
              <a:t>Middle: BERT is a bunch of stacked encoders; task-specific finetuning layers added on top (examples: next sentence prediction, sentiment analysis, token classification)</a:t>
            </a:r>
            <a:endParaRPr sz="2400" dirty="0"/>
          </a:p>
          <a:p>
            <a:pPr marL="0" lvl="0" indent="0" algn="l" rtl="0">
              <a:spcBef>
                <a:spcPts val="0"/>
              </a:spcBef>
              <a:spcAft>
                <a:spcPts val="0"/>
              </a:spcAft>
              <a:buNone/>
            </a:pPr>
            <a:r>
              <a:rPr lang="en" sz="2400" dirty="0"/>
              <a:t>Right: token-level classifier architecture. BERT base, and a </a:t>
            </a:r>
            <a:r>
              <a:rPr lang="en" sz="2400" dirty="0" err="1"/>
              <a:t>softmax</a:t>
            </a:r>
            <a:r>
              <a:rPr lang="en" sz="2400" dirty="0"/>
              <a:t> classifier on top of each embedding</a:t>
            </a:r>
            <a:endParaRPr sz="24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3955bd94c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3955bd94c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264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3955bd94c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3955bd94c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e3955bd94c_0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e3955bd94c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e3955bd94c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e3955bd94c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2000">
              <a:solidFill>
                <a:schemeClr val="dk1"/>
              </a:solidFill>
              <a:highlight>
                <a:srgbClr val="FFFFFF"/>
              </a:highlight>
              <a:latin typeface="Calibri"/>
              <a:ea typeface="Calibri"/>
              <a:cs typeface="Calibri"/>
              <a:sym typeface="Calibri"/>
            </a:endParaRPr>
          </a:p>
          <a:p>
            <a:pPr marL="0" lvl="0" indent="0" algn="l" rtl="0">
              <a:spcBef>
                <a:spcPts val="1200"/>
              </a:spcBef>
              <a:spcAft>
                <a:spcPts val="0"/>
              </a:spcAft>
              <a:buNone/>
            </a:pPr>
            <a:endParaRPr sz="19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e3955bd94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e3955bd94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e3955bd94c_0_4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e3955bd94c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e3bc960ba2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e3bc960ba2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e3955bd94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e3955bd9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000" dirty="0">
                <a:solidFill>
                  <a:schemeClr val="dk1"/>
                </a:solidFill>
                <a:highlight>
                  <a:schemeClr val="lt1"/>
                </a:highlight>
                <a:latin typeface="Calibri"/>
                <a:ea typeface="Calibri"/>
                <a:cs typeface="Calibri"/>
                <a:sym typeface="Calibri"/>
              </a:rPr>
              <a:t>When you need to accelerate your research, or need an introduction to the right person can make all the difference.  You need to connect with people who have first-hand experience, to gain the insights you need to act with the confidence that comes from true clarity. </a:t>
            </a:r>
            <a:endParaRPr sz="2000" dirty="0">
              <a:solidFill>
                <a:schemeClr val="dk1"/>
              </a:solidFill>
              <a:highlight>
                <a:schemeClr val="lt1"/>
              </a:highlight>
              <a:latin typeface="Calibri"/>
              <a:ea typeface="Calibri"/>
              <a:cs typeface="Calibri"/>
              <a:sym typeface="Calibri"/>
            </a:endParaRPr>
          </a:p>
          <a:p>
            <a:pPr marL="0" lvl="0" indent="0" algn="l" rtl="0">
              <a:lnSpc>
                <a:spcPct val="115000"/>
              </a:lnSpc>
              <a:spcBef>
                <a:spcPts val="1200"/>
              </a:spcBef>
              <a:spcAft>
                <a:spcPts val="0"/>
              </a:spcAft>
              <a:buClr>
                <a:schemeClr val="dk1"/>
              </a:buClr>
              <a:buSzPts val="1100"/>
              <a:buFont typeface="Arial"/>
              <a:buNone/>
            </a:pPr>
            <a:r>
              <a:rPr lang="en" sz="2000" dirty="0">
                <a:solidFill>
                  <a:schemeClr val="dk1"/>
                </a:solidFill>
                <a:highlight>
                  <a:schemeClr val="lt1"/>
                </a:highlight>
                <a:latin typeface="Calibri"/>
                <a:ea typeface="Calibri"/>
                <a:cs typeface="Calibri"/>
                <a:sym typeface="Calibri"/>
              </a:rPr>
              <a:t>That clarity comes from speaking with an expert that shares the right advice. </a:t>
            </a:r>
            <a:endParaRPr sz="2000" dirty="0">
              <a:solidFill>
                <a:schemeClr val="dk1"/>
              </a:solidFill>
              <a:highlight>
                <a:schemeClr val="lt1"/>
              </a:highlight>
              <a:latin typeface="Calibri"/>
              <a:ea typeface="Calibri"/>
              <a:cs typeface="Calibri"/>
              <a:sym typeface="Calibri"/>
            </a:endParaRPr>
          </a:p>
          <a:p>
            <a:pPr marL="0" lvl="0" indent="0" algn="l" rtl="0">
              <a:lnSpc>
                <a:spcPct val="115000"/>
              </a:lnSpc>
              <a:spcBef>
                <a:spcPts val="1200"/>
              </a:spcBef>
              <a:spcAft>
                <a:spcPts val="1200"/>
              </a:spcAft>
              <a:buClr>
                <a:schemeClr val="dk1"/>
              </a:buClr>
              <a:buSzPts val="1100"/>
              <a:buFont typeface="Arial"/>
              <a:buNone/>
            </a:pPr>
            <a:r>
              <a:rPr lang="en" sz="2000" dirty="0">
                <a:solidFill>
                  <a:schemeClr val="dk1"/>
                </a:solidFill>
                <a:highlight>
                  <a:schemeClr val="lt1"/>
                </a:highlight>
                <a:latin typeface="Calibri"/>
                <a:ea typeface="Calibri"/>
                <a:cs typeface="Calibri"/>
                <a:sym typeface="Calibri"/>
              </a:rPr>
              <a:t>So what GLG does, is that GLG Consultations connect you with an expert in a specific topic, business, or industry to help you solve your need. </a:t>
            </a:r>
            <a:endParaRPr sz="20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c6f9e470d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c6f9e470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c6f9e470d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c6f9e470d_0_12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c6f9e470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e3955bd94c_0_26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e3955bd94c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e3955bd94c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e3955bd94c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The main assumption behind Topic modeling solution</a:t>
            </a: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is that when client request comes</a:t>
            </a:r>
            <a:endParaRPr sz="24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2400" dirty="0">
                <a:solidFill>
                  <a:schemeClr val="dk1"/>
                </a:solidFill>
              </a:rPr>
              <a:t>GLG specialists network might not have anyone available at that moment to help</a:t>
            </a:r>
            <a:endParaRPr sz="2400" dirty="0">
              <a:solidFill>
                <a:schemeClr val="dk1"/>
              </a:solidFill>
            </a:endParaRPr>
          </a:p>
          <a:p>
            <a:pPr marL="0" lvl="0" indent="0" algn="l" rtl="0">
              <a:lnSpc>
                <a:spcPct val="115000"/>
              </a:lnSpc>
              <a:spcBef>
                <a:spcPts val="1600"/>
              </a:spcBef>
              <a:spcAft>
                <a:spcPts val="0"/>
              </a:spcAft>
              <a:buClr>
                <a:schemeClr val="dk1"/>
              </a:buClr>
              <a:buSzPts val="1100"/>
              <a:buFont typeface="Arial"/>
              <a:buNone/>
            </a:pPr>
            <a:r>
              <a:rPr lang="en" sz="2400" dirty="0">
                <a:solidFill>
                  <a:schemeClr val="dk1"/>
                </a:solidFill>
              </a:rPr>
              <a:t>In this case, someone with wider experience in the same field can step in .</a:t>
            </a:r>
            <a:endParaRPr sz="2400" dirty="0">
              <a:solidFill>
                <a:schemeClr val="dk1"/>
              </a:solidFill>
            </a:endParaRPr>
          </a:p>
          <a:p>
            <a:pPr marL="0" lvl="0" indent="0" algn="l" rtl="0">
              <a:lnSpc>
                <a:spcPct val="115000"/>
              </a:lnSpc>
              <a:spcBef>
                <a:spcPts val="1600"/>
              </a:spcBef>
              <a:spcAft>
                <a:spcPts val="0"/>
              </a:spcAft>
              <a:buClr>
                <a:schemeClr val="dk1"/>
              </a:buClr>
              <a:buSzPts val="1100"/>
              <a:buFont typeface="Arial"/>
              <a:buNone/>
            </a:pPr>
            <a:r>
              <a:rPr lang="en" sz="2400" dirty="0">
                <a:solidFill>
                  <a:schemeClr val="dk1"/>
                </a:solidFill>
              </a:rPr>
              <a:t>So, Hierarchical topic modeling here can show where to re-direct the request.</a:t>
            </a:r>
            <a:endParaRPr sz="2400" dirty="0">
              <a:solidFill>
                <a:schemeClr val="dk1"/>
              </a:solidFill>
            </a:endParaRPr>
          </a:p>
          <a:p>
            <a:pPr marL="0" lvl="0" indent="0" algn="l" rtl="0">
              <a:lnSpc>
                <a:spcPct val="115000"/>
              </a:lnSpc>
              <a:spcBef>
                <a:spcPts val="1600"/>
              </a:spcBef>
              <a:spcAft>
                <a:spcPts val="1600"/>
              </a:spcAft>
              <a:buClr>
                <a:schemeClr val="dk1"/>
              </a:buClr>
              <a:buSzPts val="1100"/>
              <a:buFont typeface="Arial"/>
              <a:buNone/>
            </a:pPr>
            <a:endParaRPr sz="1200" dirty="0">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5"/>
        <p:cNvGrpSpPr/>
        <p:nvPr/>
      </p:nvGrpSpPr>
      <p:grpSpPr>
        <a:xfrm>
          <a:off x="0" y="0"/>
          <a:ext cx="0" cy="0"/>
          <a:chOff x="0" y="0"/>
          <a:chExt cx="0" cy="0"/>
        </a:xfrm>
      </p:grpSpPr>
      <p:sp>
        <p:nvSpPr>
          <p:cNvPr id="86" name="Google Shape;86;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7" name="Google Shape;87;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8" name="Google Shape;8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89" name="Google Shape;89;p14"/>
          <p:cNvPicPr preferRelativeResize="0"/>
          <p:nvPr/>
        </p:nvPicPr>
        <p:blipFill>
          <a:blip r:embed="rId2">
            <a:alphaModFix/>
          </a:blip>
          <a:stretch>
            <a:fillRect/>
          </a:stretch>
        </p:blipFill>
        <p:spPr>
          <a:xfrm>
            <a:off x="7551074" y="-1"/>
            <a:ext cx="1470075" cy="8521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2" name="Google Shape;9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6" name="Google Shape;9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97" name="Google Shape;97;p16"/>
          <p:cNvPicPr preferRelativeResize="0"/>
          <p:nvPr/>
        </p:nvPicPr>
        <p:blipFill>
          <a:blip r:embed="rId2">
            <a:alphaModFix/>
          </a:blip>
          <a:stretch>
            <a:fillRect/>
          </a:stretch>
        </p:blipFill>
        <p:spPr>
          <a:xfrm>
            <a:off x="7849525" y="-10200"/>
            <a:ext cx="1294475" cy="7503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0" name="Google Shape;10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1" name="Google Shape;10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2" name="Google Shape;10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8" name="Google Shape;10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12" name="Google Shape;11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3"/>
        <p:cNvGrpSpPr/>
        <p:nvPr/>
      </p:nvGrpSpPr>
      <p:grpSpPr>
        <a:xfrm>
          <a:off x="0" y="0"/>
          <a:ext cx="0" cy="0"/>
          <a:chOff x="0" y="0"/>
          <a:chExt cx="0" cy="0"/>
        </a:xfrm>
      </p:grpSpPr>
      <p:sp>
        <p:nvSpPr>
          <p:cNvPr id="114" name="Google Shape;114;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6" name="Google Shape;116;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7" name="Google Shape;117;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18" name="Google Shape;118;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21" name="Google Shape;121;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2"/>
        <p:cNvGrpSpPr/>
        <p:nvPr/>
      </p:nvGrpSpPr>
      <p:grpSpPr>
        <a:xfrm>
          <a:off x="0" y="0"/>
          <a:ext cx="0" cy="0"/>
          <a:chOff x="0" y="0"/>
          <a:chExt cx="0" cy="0"/>
        </a:xfrm>
      </p:grpSpPr>
      <p:sp>
        <p:nvSpPr>
          <p:cNvPr id="123" name="Google Shape;123;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4" name="Google Shape;124;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25" name="Google Shape;125;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6"/>
        <p:cNvGrpSpPr/>
        <p:nvPr/>
      </p:nvGrpSpPr>
      <p:grpSpPr>
        <a:xfrm>
          <a:off x="0" y="0"/>
          <a:ext cx="0" cy="0"/>
          <a:chOff x="0" y="0"/>
          <a:chExt cx="0" cy="0"/>
        </a:xfrm>
      </p:grpSpPr>
      <p:sp>
        <p:nvSpPr>
          <p:cNvPr id="127" name="Google Shape;127;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3" name="Google Shape;83;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4" name="Google Shape;84;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hyperlink" Target="http://3.130.177.240/process_text"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hyperlink" Target="https://github.com/Milan-Chicago/GLG-Automated-Meta-data-Tagging" TargetMode="External"/><Relationship Id="rId3" Type="http://schemas.openxmlformats.org/officeDocument/2006/relationships/image" Target="../media/image2.png"/><Relationship Id="rId7" Type="http://schemas.openxmlformats.org/officeDocument/2006/relationships/hyperlink" Target="https://www.linkedin.com/in/divyanshu-murli-a1a520154/"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hyperlink" Target="https://www.linkedin.com/in/milan-mcgraw/" TargetMode="External"/><Relationship Id="rId5" Type="http://schemas.openxmlformats.org/officeDocument/2006/relationships/hyperlink" Target="https://www.linkedin.com/in/tatiana-chebonenko-57661629/" TargetMode="Externa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a:off x="598100" y="2537222"/>
            <a:ext cx="8222100" cy="8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2021 </a:t>
            </a:r>
            <a:endParaRPr dirty="0"/>
          </a:p>
          <a:p>
            <a:pPr marL="0" lvl="0" indent="0" algn="ctr" rtl="0">
              <a:spcBef>
                <a:spcPts val="0"/>
              </a:spcBef>
              <a:spcAft>
                <a:spcPts val="0"/>
              </a:spcAft>
              <a:buNone/>
            </a:pPr>
            <a:r>
              <a:rPr lang="en" dirty="0"/>
              <a:t>Machine Learning Engineer Capstone</a:t>
            </a:r>
            <a:endParaRPr dirty="0"/>
          </a:p>
        </p:txBody>
      </p:sp>
      <p:pic>
        <p:nvPicPr>
          <p:cNvPr id="133" name="Google Shape;133;p25"/>
          <p:cNvPicPr preferRelativeResize="0"/>
          <p:nvPr/>
        </p:nvPicPr>
        <p:blipFill>
          <a:blip r:embed="rId3">
            <a:alphaModFix/>
          </a:blip>
          <a:stretch>
            <a:fillRect/>
          </a:stretch>
        </p:blipFill>
        <p:spPr>
          <a:xfrm>
            <a:off x="5859650" y="0"/>
            <a:ext cx="3284349" cy="2069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4"/>
          <p:cNvSpPr txBox="1">
            <a:spLocks noGrp="1"/>
          </p:cNvSpPr>
          <p:nvPr>
            <p:ph type="title"/>
          </p:nvPr>
        </p:nvSpPr>
        <p:spPr>
          <a:xfrm>
            <a:off x="311700" y="733550"/>
            <a:ext cx="85206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Hierarchical Topic Modeling</a:t>
            </a:r>
            <a:endParaRPr>
              <a:solidFill>
                <a:srgbClr val="000000"/>
              </a:solidFill>
            </a:endParaRPr>
          </a:p>
        </p:txBody>
      </p:sp>
      <p:sp>
        <p:nvSpPr>
          <p:cNvPr id="217" name="Google Shape;217;p34"/>
          <p:cNvSpPr/>
          <p:nvPr/>
        </p:nvSpPr>
        <p:spPr>
          <a:xfrm>
            <a:off x="432350" y="1304875"/>
            <a:ext cx="2469300" cy="607800"/>
          </a:xfrm>
          <a:prstGeom prst="homePlate">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18" name="Google Shape;218;p34"/>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Goals</a:t>
            </a:r>
            <a:endParaRPr>
              <a:solidFill>
                <a:schemeClr val="lt1"/>
              </a:solidFill>
            </a:endParaRPr>
          </a:p>
        </p:txBody>
      </p:sp>
      <p:sp>
        <p:nvSpPr>
          <p:cNvPr id="219" name="Google Shape;219;p34"/>
          <p:cNvSpPr txBox="1">
            <a:spLocks noGrp="1"/>
          </p:cNvSpPr>
          <p:nvPr>
            <p:ph type="body" idx="4294967295"/>
          </p:nvPr>
        </p:nvSpPr>
        <p:spPr>
          <a:xfrm>
            <a:off x="259550" y="2070575"/>
            <a:ext cx="2568300" cy="2650800"/>
          </a:xfrm>
          <a:prstGeom prst="rect">
            <a:avLst/>
          </a:prstGeom>
        </p:spPr>
        <p:txBody>
          <a:bodyPr spcFirstLastPara="1" wrap="square" lIns="91425" tIns="91425" rIns="91425" bIns="91425" anchor="t" anchorCtr="0">
            <a:noAutofit/>
          </a:bodyPr>
          <a:lstStyle/>
          <a:p>
            <a:pPr marL="457200" lvl="0" indent="-317500" algn="l" rtl="0">
              <a:lnSpc>
                <a:spcPct val="125000"/>
              </a:lnSpc>
              <a:spcBef>
                <a:spcPts val="0"/>
              </a:spcBef>
              <a:spcAft>
                <a:spcPts val="0"/>
              </a:spcAft>
              <a:buClr>
                <a:srgbClr val="3B3B3B"/>
              </a:buClr>
              <a:buSzPts val="1400"/>
              <a:buChar char="●"/>
            </a:pPr>
            <a:r>
              <a:rPr lang="en" sz="1400">
                <a:solidFill>
                  <a:srgbClr val="3B3B3B"/>
                </a:solidFill>
              </a:rPr>
              <a:t>Find common topics of requests and build topic hierarchy</a:t>
            </a:r>
            <a:endParaRPr sz="1400">
              <a:solidFill>
                <a:srgbClr val="3B3B3B"/>
              </a:solidFill>
            </a:endParaRPr>
          </a:p>
          <a:p>
            <a:pPr marL="914400" lvl="0" indent="0" algn="l" rtl="0">
              <a:lnSpc>
                <a:spcPct val="125000"/>
              </a:lnSpc>
              <a:spcBef>
                <a:spcPts val="0"/>
              </a:spcBef>
              <a:spcAft>
                <a:spcPts val="0"/>
              </a:spcAft>
              <a:buNone/>
            </a:pPr>
            <a:endParaRPr sz="1400">
              <a:solidFill>
                <a:srgbClr val="3B3B3B"/>
              </a:solidFill>
            </a:endParaRPr>
          </a:p>
          <a:p>
            <a:pPr marL="457200" lvl="0" indent="-317500" algn="l" rtl="0">
              <a:lnSpc>
                <a:spcPct val="125000"/>
              </a:lnSpc>
              <a:spcBef>
                <a:spcPts val="0"/>
              </a:spcBef>
              <a:spcAft>
                <a:spcPts val="0"/>
              </a:spcAft>
              <a:buClr>
                <a:srgbClr val="3B3B3B"/>
              </a:buClr>
              <a:buSzPts val="1400"/>
              <a:buChar char="●"/>
            </a:pPr>
            <a:r>
              <a:rPr lang="en" sz="1400">
                <a:solidFill>
                  <a:srgbClr val="3B3B3B"/>
                </a:solidFill>
              </a:rPr>
              <a:t>For new requests automatically find most related topic in each level of topic hierarchy</a:t>
            </a:r>
            <a:endParaRPr b="1">
              <a:solidFill>
                <a:srgbClr val="3B3B3B"/>
              </a:solidFill>
            </a:endParaRPr>
          </a:p>
        </p:txBody>
      </p:sp>
      <p:sp>
        <p:nvSpPr>
          <p:cNvPr id="220" name="Google Shape;220;p34"/>
          <p:cNvSpPr/>
          <p:nvPr/>
        </p:nvSpPr>
        <p:spPr>
          <a:xfrm>
            <a:off x="3044777" y="1304875"/>
            <a:ext cx="2760600" cy="607800"/>
          </a:xfrm>
          <a:prstGeom prst="chevron">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21" name="Google Shape;221;p34"/>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Solution</a:t>
            </a:r>
            <a:endParaRPr>
              <a:solidFill>
                <a:schemeClr val="lt1"/>
              </a:solidFill>
            </a:endParaRPr>
          </a:p>
        </p:txBody>
      </p:sp>
      <p:sp>
        <p:nvSpPr>
          <p:cNvPr id="222" name="Google Shape;222;p34"/>
          <p:cNvSpPr txBox="1">
            <a:spLocks noGrp="1"/>
          </p:cNvSpPr>
          <p:nvPr>
            <p:ph type="body" idx="4294967295"/>
          </p:nvPr>
        </p:nvSpPr>
        <p:spPr>
          <a:xfrm>
            <a:off x="2919575" y="2070575"/>
            <a:ext cx="2885700" cy="2650800"/>
          </a:xfrm>
          <a:prstGeom prst="rect">
            <a:avLst/>
          </a:prstGeom>
        </p:spPr>
        <p:txBody>
          <a:bodyPr spcFirstLastPara="1" wrap="square" lIns="91425" tIns="91425" rIns="91425" bIns="91425" anchor="t" anchorCtr="0">
            <a:noAutofit/>
          </a:bodyPr>
          <a:lstStyle/>
          <a:p>
            <a:pPr marL="457200" lvl="0" indent="-317500" algn="l" rtl="0">
              <a:lnSpc>
                <a:spcPct val="125000"/>
              </a:lnSpc>
              <a:spcBef>
                <a:spcPts val="0"/>
              </a:spcBef>
              <a:spcAft>
                <a:spcPts val="0"/>
              </a:spcAft>
              <a:buClr>
                <a:srgbClr val="3B3B3B"/>
              </a:buClr>
              <a:buSzPts val="1400"/>
              <a:buChar char="●"/>
            </a:pPr>
            <a:r>
              <a:rPr lang="en" sz="1400">
                <a:solidFill>
                  <a:srgbClr val="3B3B3B"/>
                </a:solidFill>
              </a:rPr>
              <a:t>Unsupervised learning problem</a:t>
            </a:r>
            <a:endParaRPr sz="1400">
              <a:solidFill>
                <a:srgbClr val="3B3B3B"/>
              </a:solidFill>
            </a:endParaRPr>
          </a:p>
          <a:p>
            <a:pPr marL="457200" lvl="0" indent="0" algn="l" rtl="0">
              <a:lnSpc>
                <a:spcPct val="125000"/>
              </a:lnSpc>
              <a:spcBef>
                <a:spcPts val="0"/>
              </a:spcBef>
              <a:spcAft>
                <a:spcPts val="0"/>
              </a:spcAft>
              <a:buNone/>
            </a:pPr>
            <a:endParaRPr sz="1400">
              <a:solidFill>
                <a:srgbClr val="3B3B3B"/>
              </a:solidFill>
            </a:endParaRPr>
          </a:p>
          <a:p>
            <a:pPr marL="914400" lvl="0" indent="0" algn="l" rtl="0">
              <a:lnSpc>
                <a:spcPct val="125000"/>
              </a:lnSpc>
              <a:spcBef>
                <a:spcPts val="0"/>
              </a:spcBef>
              <a:spcAft>
                <a:spcPts val="0"/>
              </a:spcAft>
              <a:buNone/>
            </a:pPr>
            <a:endParaRPr sz="1400">
              <a:solidFill>
                <a:srgbClr val="3B3B3B"/>
              </a:solidFill>
            </a:endParaRPr>
          </a:p>
          <a:p>
            <a:pPr marL="457200" lvl="0" indent="-317500" algn="l" rtl="0">
              <a:lnSpc>
                <a:spcPct val="125000"/>
              </a:lnSpc>
              <a:spcBef>
                <a:spcPts val="0"/>
              </a:spcBef>
              <a:spcAft>
                <a:spcPts val="0"/>
              </a:spcAft>
              <a:buClr>
                <a:srgbClr val="3B3B3B"/>
              </a:buClr>
              <a:buSzPts val="1400"/>
              <a:buChar char="●"/>
            </a:pPr>
            <a:r>
              <a:rPr lang="en" sz="1400">
                <a:solidFill>
                  <a:srgbClr val="3B3B3B"/>
                </a:solidFill>
              </a:rPr>
              <a:t>Each level of hierarchy is a Latent Dirichlet Allocation model</a:t>
            </a:r>
            <a:endParaRPr sz="1400" b="1">
              <a:solidFill>
                <a:srgbClr val="3B3B3B"/>
              </a:solidFill>
            </a:endParaRPr>
          </a:p>
        </p:txBody>
      </p:sp>
      <p:sp>
        <p:nvSpPr>
          <p:cNvPr id="223" name="Google Shape;223;p34"/>
          <p:cNvSpPr/>
          <p:nvPr/>
        </p:nvSpPr>
        <p:spPr>
          <a:xfrm>
            <a:off x="5948502" y="1304875"/>
            <a:ext cx="2760600" cy="607800"/>
          </a:xfrm>
          <a:prstGeom prst="chevron">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24" name="Google Shape;224;p34"/>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Benefits</a:t>
            </a:r>
            <a:endParaRPr>
              <a:solidFill>
                <a:schemeClr val="lt1"/>
              </a:solidFill>
            </a:endParaRPr>
          </a:p>
        </p:txBody>
      </p:sp>
      <p:sp>
        <p:nvSpPr>
          <p:cNvPr id="225" name="Google Shape;225;p34"/>
          <p:cNvSpPr txBox="1">
            <a:spLocks noGrp="1"/>
          </p:cNvSpPr>
          <p:nvPr>
            <p:ph type="body" idx="4294967295"/>
          </p:nvPr>
        </p:nvSpPr>
        <p:spPr>
          <a:xfrm>
            <a:off x="5873225" y="2070575"/>
            <a:ext cx="2568300" cy="2650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3B3B3B"/>
              </a:buClr>
              <a:buSzPts val="1400"/>
              <a:buChar char="●"/>
            </a:pPr>
            <a:r>
              <a:rPr lang="en" sz="1400">
                <a:solidFill>
                  <a:srgbClr val="3B3B3B"/>
                </a:solidFill>
              </a:rPr>
              <a:t>Probability of each topic for a new request</a:t>
            </a:r>
            <a:endParaRPr sz="1400">
              <a:solidFill>
                <a:srgbClr val="3B3B3B"/>
              </a:solidFill>
            </a:endParaRPr>
          </a:p>
          <a:p>
            <a:pPr marL="914400" lvl="0" indent="0" algn="l" rtl="0">
              <a:spcBef>
                <a:spcPts val="0"/>
              </a:spcBef>
              <a:spcAft>
                <a:spcPts val="0"/>
              </a:spcAft>
              <a:buNone/>
            </a:pPr>
            <a:endParaRPr sz="1400">
              <a:solidFill>
                <a:srgbClr val="3B3B3B"/>
              </a:solidFill>
            </a:endParaRPr>
          </a:p>
          <a:p>
            <a:pPr marL="914400" lvl="0" indent="0" algn="l" rtl="0">
              <a:spcBef>
                <a:spcPts val="0"/>
              </a:spcBef>
              <a:spcAft>
                <a:spcPts val="0"/>
              </a:spcAft>
              <a:buNone/>
            </a:pPr>
            <a:endParaRPr sz="1400">
              <a:solidFill>
                <a:srgbClr val="3B3B3B"/>
              </a:solidFill>
            </a:endParaRPr>
          </a:p>
          <a:p>
            <a:pPr marL="457200" lvl="0" indent="-317500" algn="l" rtl="0">
              <a:spcBef>
                <a:spcPts val="0"/>
              </a:spcBef>
              <a:spcAft>
                <a:spcPts val="0"/>
              </a:spcAft>
              <a:buClr>
                <a:srgbClr val="3B3B3B"/>
              </a:buClr>
              <a:buSzPts val="1400"/>
              <a:buChar char="●"/>
            </a:pPr>
            <a:r>
              <a:rPr lang="en" sz="1400">
                <a:solidFill>
                  <a:srgbClr val="3B3B3B"/>
                </a:solidFill>
              </a:rPr>
              <a:t>Model can be updated with new requests without retraining </a:t>
            </a:r>
            <a:endParaRPr sz="1400">
              <a:solidFill>
                <a:srgbClr val="3B3B3B"/>
              </a:solidFill>
            </a:endParaRPr>
          </a:p>
          <a:p>
            <a:pPr marL="0" lvl="0" indent="0" algn="l" rtl="0">
              <a:spcBef>
                <a:spcPts val="0"/>
              </a:spcBef>
              <a:spcAft>
                <a:spcPts val="0"/>
              </a:spcAft>
              <a:buNone/>
            </a:pPr>
            <a:endParaRPr sz="1400">
              <a:solidFill>
                <a:srgbClr val="3B3B3B"/>
              </a:solidFill>
            </a:endParaRPr>
          </a:p>
        </p:txBody>
      </p:sp>
      <p:pic>
        <p:nvPicPr>
          <p:cNvPr id="226" name="Google Shape;226;p34"/>
          <p:cNvPicPr preferRelativeResize="0"/>
          <p:nvPr/>
        </p:nvPicPr>
        <p:blipFill>
          <a:blip r:embed="rId3">
            <a:alphaModFix/>
          </a:blip>
          <a:stretch>
            <a:fillRect/>
          </a:stretch>
        </p:blipFill>
        <p:spPr>
          <a:xfrm>
            <a:off x="7314138" y="295850"/>
            <a:ext cx="1829862" cy="495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Hierarchical Topic Modeling</a:t>
            </a:r>
            <a:endParaRPr>
              <a:solidFill>
                <a:srgbClr val="000000"/>
              </a:solidFill>
            </a:endParaRPr>
          </a:p>
          <a:p>
            <a:pPr marL="0" lvl="0" indent="0" algn="l" rtl="0">
              <a:spcBef>
                <a:spcPts val="0"/>
              </a:spcBef>
              <a:spcAft>
                <a:spcPts val="0"/>
              </a:spcAft>
              <a:buNone/>
            </a:pPr>
            <a:endParaRPr>
              <a:solidFill>
                <a:srgbClr val="000000"/>
              </a:solidFill>
            </a:endParaRPr>
          </a:p>
        </p:txBody>
      </p:sp>
      <p:sp>
        <p:nvSpPr>
          <p:cNvPr id="232" name="Google Shape;232;p35"/>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233" name="Google Shape;233;p35"/>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3</a:t>
            </a:r>
            <a:endParaRPr>
              <a:solidFill>
                <a:schemeClr val="lt1"/>
              </a:solidFill>
            </a:endParaRPr>
          </a:p>
        </p:txBody>
      </p:sp>
      <p:pic>
        <p:nvPicPr>
          <p:cNvPr id="234" name="Google Shape;234;p35"/>
          <p:cNvPicPr preferRelativeResize="0"/>
          <p:nvPr/>
        </p:nvPicPr>
        <p:blipFill>
          <a:blip r:embed="rId3">
            <a:alphaModFix/>
          </a:blip>
          <a:stretch>
            <a:fillRect/>
          </a:stretch>
        </p:blipFill>
        <p:spPr>
          <a:xfrm>
            <a:off x="7314138" y="295850"/>
            <a:ext cx="1829862" cy="495450"/>
          </a:xfrm>
          <a:prstGeom prst="rect">
            <a:avLst/>
          </a:prstGeom>
          <a:noFill/>
          <a:ln>
            <a:noFill/>
          </a:ln>
        </p:spPr>
      </p:pic>
      <p:sp>
        <p:nvSpPr>
          <p:cNvPr id="235" name="Google Shape;235;p35"/>
          <p:cNvSpPr txBox="1"/>
          <p:nvPr/>
        </p:nvSpPr>
        <p:spPr>
          <a:xfrm>
            <a:off x="407525" y="1354700"/>
            <a:ext cx="8238600" cy="3417000"/>
          </a:xfrm>
          <a:prstGeom prst="rect">
            <a:avLst/>
          </a:prstGeom>
          <a:noFill/>
          <a:ln>
            <a:noFill/>
          </a:ln>
        </p:spPr>
        <p:txBody>
          <a:bodyPr spcFirstLastPara="1" wrap="square" lIns="91425" tIns="91425" rIns="91425" bIns="91425" anchor="t" anchorCtr="0">
            <a:spAutoFit/>
          </a:bodyPr>
          <a:lstStyle/>
          <a:p>
            <a:pPr marL="0" lvl="0" indent="0" algn="l" rtl="0">
              <a:lnSpc>
                <a:spcPct val="95000"/>
              </a:lnSpc>
              <a:spcBef>
                <a:spcPts val="0"/>
              </a:spcBef>
              <a:spcAft>
                <a:spcPts val="0"/>
              </a:spcAft>
              <a:buNone/>
            </a:pPr>
            <a:r>
              <a:rPr lang="en" b="1">
                <a:latin typeface="Roboto"/>
                <a:ea typeface="Roboto"/>
                <a:cs typeface="Roboto"/>
                <a:sym typeface="Roboto"/>
              </a:rPr>
              <a:t>LDA assumptions:</a:t>
            </a:r>
            <a:endParaRPr b="1">
              <a:latin typeface="Roboto"/>
              <a:ea typeface="Roboto"/>
              <a:cs typeface="Roboto"/>
              <a:sym typeface="Roboto"/>
            </a:endParaRPr>
          </a:p>
          <a:p>
            <a:pPr marL="0" lvl="0" indent="0" algn="ctr" rtl="0">
              <a:lnSpc>
                <a:spcPct val="95000"/>
              </a:lnSpc>
              <a:spcBef>
                <a:spcPts val="0"/>
              </a:spcBef>
              <a:spcAft>
                <a:spcPts val="0"/>
              </a:spcAft>
              <a:buNone/>
            </a:pPr>
            <a:r>
              <a:rPr lang="en">
                <a:latin typeface="Roboto"/>
                <a:ea typeface="Roboto"/>
                <a:cs typeface="Roboto"/>
                <a:sym typeface="Roboto"/>
              </a:rPr>
              <a:t>Topics are collections of certain words. Documents are created from topics’ words.</a:t>
            </a: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endParaRPr b="1">
              <a:latin typeface="Roboto"/>
              <a:ea typeface="Roboto"/>
              <a:cs typeface="Roboto"/>
              <a:sym typeface="Roboto"/>
            </a:endParaRPr>
          </a:p>
          <a:p>
            <a:pPr marL="0" lvl="0" indent="0" algn="l" rtl="0">
              <a:lnSpc>
                <a:spcPct val="95000"/>
              </a:lnSpc>
              <a:spcBef>
                <a:spcPts val="0"/>
              </a:spcBef>
              <a:spcAft>
                <a:spcPts val="0"/>
              </a:spcAft>
              <a:buNone/>
            </a:pPr>
            <a:r>
              <a:rPr lang="en" b="1">
                <a:latin typeface="Roboto"/>
                <a:ea typeface="Roboto"/>
                <a:cs typeface="Roboto"/>
                <a:sym typeface="Roboto"/>
              </a:rPr>
              <a:t>Output of LDA model:</a:t>
            </a:r>
            <a:endParaRPr b="1">
              <a:latin typeface="Roboto"/>
              <a:ea typeface="Roboto"/>
              <a:cs typeface="Roboto"/>
              <a:sym typeface="Roboto"/>
            </a:endParaRPr>
          </a:p>
          <a:p>
            <a:pPr marL="0" lvl="0" indent="0" algn="l" rtl="0">
              <a:lnSpc>
                <a:spcPct val="95000"/>
              </a:lnSpc>
              <a:spcBef>
                <a:spcPts val="0"/>
              </a:spcBef>
              <a:spcAft>
                <a:spcPts val="0"/>
              </a:spcAft>
              <a:buNone/>
            </a:pPr>
            <a:r>
              <a:rPr lang="en">
                <a:latin typeface="Roboto"/>
                <a:ea typeface="Roboto"/>
                <a:cs typeface="Roboto"/>
                <a:sym typeface="Roboto"/>
              </a:rPr>
              <a:t>    	  Text - Request:      </a:t>
            </a:r>
            <a:r>
              <a:rPr lang="en" b="1">
                <a:latin typeface="Roboto"/>
                <a:ea typeface="Roboto"/>
                <a:cs typeface="Roboto"/>
                <a:sym typeface="Roboto"/>
              </a:rPr>
              <a:t>70% “Travel”</a:t>
            </a:r>
            <a:r>
              <a:rPr lang="en">
                <a:latin typeface="Roboto"/>
                <a:ea typeface="Roboto"/>
                <a:cs typeface="Roboto"/>
                <a:sym typeface="Roboto"/>
              </a:rPr>
              <a:t> + 15%”Entertainment” + 3%”Comedy” +2%”Gaming” + ...</a:t>
            </a:r>
            <a:endParaRPr>
              <a:solidFill>
                <a:srgbClr val="595959"/>
              </a:solidFill>
              <a:latin typeface="Roboto"/>
              <a:ea typeface="Roboto"/>
              <a:cs typeface="Roboto"/>
              <a:sym typeface="Roboto"/>
            </a:endParaRPr>
          </a:p>
        </p:txBody>
      </p:sp>
      <p:pic>
        <p:nvPicPr>
          <p:cNvPr id="236" name="Google Shape;236;p35"/>
          <p:cNvPicPr preferRelativeResize="0"/>
          <p:nvPr/>
        </p:nvPicPr>
        <p:blipFill>
          <a:blip r:embed="rId4">
            <a:alphaModFix/>
          </a:blip>
          <a:stretch>
            <a:fillRect/>
          </a:stretch>
        </p:blipFill>
        <p:spPr>
          <a:xfrm>
            <a:off x="1707675" y="2017075"/>
            <a:ext cx="5823250" cy="2171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242" name="Google Shape;242;p36"/>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3</a:t>
            </a:r>
            <a:endParaRPr>
              <a:solidFill>
                <a:schemeClr val="lt1"/>
              </a:solidFill>
            </a:endParaRPr>
          </a:p>
        </p:txBody>
      </p:sp>
      <p:pic>
        <p:nvPicPr>
          <p:cNvPr id="243" name="Google Shape;243;p36"/>
          <p:cNvPicPr preferRelativeResize="0"/>
          <p:nvPr/>
        </p:nvPicPr>
        <p:blipFill>
          <a:blip r:embed="rId3">
            <a:alphaModFix/>
          </a:blip>
          <a:stretch>
            <a:fillRect/>
          </a:stretch>
        </p:blipFill>
        <p:spPr>
          <a:xfrm>
            <a:off x="7314138" y="295850"/>
            <a:ext cx="1829862" cy="495450"/>
          </a:xfrm>
          <a:prstGeom prst="rect">
            <a:avLst/>
          </a:prstGeom>
          <a:noFill/>
          <a:ln>
            <a:noFill/>
          </a:ln>
        </p:spPr>
      </p:pic>
      <p:pic>
        <p:nvPicPr>
          <p:cNvPr id="244" name="Google Shape;244;p36"/>
          <p:cNvPicPr preferRelativeResize="0"/>
          <p:nvPr/>
        </p:nvPicPr>
        <p:blipFill>
          <a:blip r:embed="rId4">
            <a:alphaModFix/>
          </a:blip>
          <a:stretch>
            <a:fillRect/>
          </a:stretch>
        </p:blipFill>
        <p:spPr>
          <a:xfrm>
            <a:off x="516650" y="1510675"/>
            <a:ext cx="4493001" cy="2836977"/>
          </a:xfrm>
          <a:prstGeom prst="rect">
            <a:avLst/>
          </a:prstGeom>
          <a:noFill/>
          <a:ln>
            <a:noFill/>
          </a:ln>
        </p:spPr>
      </p:pic>
      <p:sp>
        <p:nvSpPr>
          <p:cNvPr id="245" name="Google Shape;245;p36"/>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Hierarchical Topic Modeling</a:t>
            </a:r>
            <a:endParaRPr>
              <a:solidFill>
                <a:srgbClr val="000000"/>
              </a:solidFill>
            </a:endParaRPr>
          </a:p>
          <a:p>
            <a:pPr marL="0" lvl="0" indent="0" algn="l" rtl="0">
              <a:spcBef>
                <a:spcPts val="0"/>
              </a:spcBef>
              <a:spcAft>
                <a:spcPts val="0"/>
              </a:spcAft>
              <a:buNone/>
            </a:pPr>
            <a:endParaRPr>
              <a:solidFill>
                <a:srgbClr val="000000"/>
              </a:solidFill>
            </a:endParaRPr>
          </a:p>
        </p:txBody>
      </p:sp>
      <p:sp>
        <p:nvSpPr>
          <p:cNvPr id="246" name="Google Shape;246;p36"/>
          <p:cNvSpPr txBox="1"/>
          <p:nvPr/>
        </p:nvSpPr>
        <p:spPr>
          <a:xfrm>
            <a:off x="5187550" y="1574975"/>
            <a:ext cx="3370200" cy="2667600"/>
          </a:xfrm>
          <a:prstGeom prst="rect">
            <a:avLst/>
          </a:prstGeom>
          <a:noFill/>
          <a:ln>
            <a:noFill/>
          </a:ln>
        </p:spPr>
        <p:txBody>
          <a:bodyPr spcFirstLastPara="1" wrap="square" lIns="91425" tIns="91425" rIns="91425" bIns="91425" anchor="t" anchorCtr="0">
            <a:spAutoFit/>
          </a:bodyPr>
          <a:lstStyle/>
          <a:p>
            <a:pPr marL="457200" lvl="0" indent="-318690" algn="l" rtl="0">
              <a:lnSpc>
                <a:spcPct val="95000"/>
              </a:lnSpc>
              <a:spcBef>
                <a:spcPts val="0"/>
              </a:spcBef>
              <a:spcAft>
                <a:spcPts val="0"/>
              </a:spcAft>
              <a:buSzPts val="1419"/>
              <a:buFont typeface="Roboto"/>
              <a:buChar char="●"/>
            </a:pPr>
            <a:r>
              <a:rPr lang="en" sz="1418" b="1">
                <a:latin typeface="Roboto"/>
                <a:ea typeface="Roboto"/>
                <a:cs typeface="Roboto"/>
                <a:sym typeface="Roboto"/>
              </a:rPr>
              <a:t>Texts are transformed </a:t>
            </a:r>
            <a:r>
              <a:rPr lang="en" sz="1418">
                <a:latin typeface="Roboto"/>
                <a:ea typeface="Roboto"/>
                <a:cs typeface="Roboto"/>
                <a:sym typeface="Roboto"/>
              </a:rPr>
              <a:t>to collections of nouns and verbs</a:t>
            </a:r>
            <a:endParaRPr sz="1418">
              <a:latin typeface="Roboto"/>
              <a:ea typeface="Roboto"/>
              <a:cs typeface="Roboto"/>
              <a:sym typeface="Roboto"/>
            </a:endParaRPr>
          </a:p>
          <a:p>
            <a:pPr marL="457200" lvl="0" indent="0" algn="l" rtl="0">
              <a:lnSpc>
                <a:spcPct val="95000"/>
              </a:lnSpc>
              <a:spcBef>
                <a:spcPts val="1200"/>
              </a:spcBef>
              <a:spcAft>
                <a:spcPts val="0"/>
              </a:spcAft>
              <a:buNone/>
            </a:pPr>
            <a:endParaRPr sz="1418">
              <a:latin typeface="Roboto"/>
              <a:ea typeface="Roboto"/>
              <a:cs typeface="Roboto"/>
              <a:sym typeface="Roboto"/>
            </a:endParaRPr>
          </a:p>
          <a:p>
            <a:pPr marL="457200" lvl="0" indent="-318690" algn="l" rtl="0">
              <a:lnSpc>
                <a:spcPct val="95000"/>
              </a:lnSpc>
              <a:spcBef>
                <a:spcPts val="1200"/>
              </a:spcBef>
              <a:spcAft>
                <a:spcPts val="0"/>
              </a:spcAft>
              <a:buSzPts val="1419"/>
              <a:buFont typeface="Roboto"/>
              <a:buChar char="●"/>
            </a:pPr>
            <a:r>
              <a:rPr lang="en" sz="1418" b="1">
                <a:latin typeface="Roboto"/>
                <a:ea typeface="Roboto"/>
                <a:cs typeface="Roboto"/>
                <a:sym typeface="Roboto"/>
              </a:rPr>
              <a:t>LDA models </a:t>
            </a:r>
            <a:r>
              <a:rPr lang="en" sz="1418">
                <a:latin typeface="Roboto"/>
                <a:ea typeface="Roboto"/>
                <a:cs typeface="Roboto"/>
                <a:sym typeface="Roboto"/>
              </a:rPr>
              <a:t>are trained on the transformed texts</a:t>
            </a:r>
            <a:endParaRPr sz="1418">
              <a:latin typeface="Roboto"/>
              <a:ea typeface="Roboto"/>
              <a:cs typeface="Roboto"/>
              <a:sym typeface="Roboto"/>
            </a:endParaRPr>
          </a:p>
          <a:p>
            <a:pPr marL="457200" lvl="0" indent="0" algn="l" rtl="0">
              <a:lnSpc>
                <a:spcPct val="95000"/>
              </a:lnSpc>
              <a:spcBef>
                <a:spcPts val="1200"/>
              </a:spcBef>
              <a:spcAft>
                <a:spcPts val="0"/>
              </a:spcAft>
              <a:buNone/>
            </a:pPr>
            <a:endParaRPr sz="1418">
              <a:latin typeface="Roboto"/>
              <a:ea typeface="Roboto"/>
              <a:cs typeface="Roboto"/>
              <a:sym typeface="Roboto"/>
            </a:endParaRPr>
          </a:p>
          <a:p>
            <a:pPr marL="457200" lvl="0" indent="-318690" algn="l" rtl="0">
              <a:lnSpc>
                <a:spcPct val="95000"/>
              </a:lnSpc>
              <a:spcBef>
                <a:spcPts val="1200"/>
              </a:spcBef>
              <a:spcAft>
                <a:spcPts val="0"/>
              </a:spcAft>
              <a:buSzPts val="1419"/>
              <a:buFont typeface="Roboto"/>
              <a:buChar char="●"/>
            </a:pPr>
            <a:r>
              <a:rPr lang="en" sz="1418" b="1">
                <a:latin typeface="Roboto"/>
                <a:ea typeface="Roboto"/>
                <a:cs typeface="Roboto"/>
                <a:sym typeface="Roboto"/>
              </a:rPr>
              <a:t>Topic name </a:t>
            </a:r>
            <a:r>
              <a:rPr lang="en" sz="1418">
                <a:latin typeface="Roboto"/>
                <a:ea typeface="Roboto"/>
                <a:cs typeface="Roboto"/>
                <a:sym typeface="Roboto"/>
              </a:rPr>
              <a:t>is defined as the most frequent topic noun among documents that have this topic</a:t>
            </a:r>
            <a:endParaRPr sz="1418">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37"/>
          <p:cNvPicPr preferRelativeResize="0"/>
          <p:nvPr/>
        </p:nvPicPr>
        <p:blipFill>
          <a:blip r:embed="rId3">
            <a:alphaModFix/>
          </a:blip>
          <a:stretch>
            <a:fillRect/>
          </a:stretch>
        </p:blipFill>
        <p:spPr>
          <a:xfrm>
            <a:off x="4572000" y="0"/>
            <a:ext cx="4572000" cy="5143500"/>
          </a:xfrm>
          <a:prstGeom prst="rect">
            <a:avLst/>
          </a:prstGeom>
          <a:noFill/>
          <a:ln>
            <a:noFill/>
          </a:ln>
        </p:spPr>
      </p:pic>
      <p:sp>
        <p:nvSpPr>
          <p:cNvPr id="252" name="Google Shape;252;p37"/>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rPr>
              <a:t>Solution 2</a:t>
            </a:r>
            <a:endParaRPr>
              <a:solidFill>
                <a:srgbClr val="000000"/>
              </a:solidFill>
            </a:endParaRPr>
          </a:p>
        </p:txBody>
      </p:sp>
      <p:sp>
        <p:nvSpPr>
          <p:cNvPr id="253" name="Google Shape;253;p37"/>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t>NAMED ENTITY RECOGNITION</a:t>
            </a:r>
            <a:endParaRPr sz="2200"/>
          </a:p>
        </p:txBody>
      </p:sp>
      <p:sp>
        <p:nvSpPr>
          <p:cNvPr id="254" name="Google Shape;254;p37"/>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THIS SOLUTION WAS CHOSEN?</a:t>
            </a:r>
            <a:endParaRPr/>
          </a:p>
          <a:p>
            <a:pPr marL="0" lvl="0" indent="0" algn="l" rtl="0">
              <a:spcBef>
                <a:spcPts val="1600"/>
              </a:spcBef>
              <a:spcAft>
                <a:spcPts val="0"/>
              </a:spcAft>
              <a:buNone/>
            </a:pPr>
            <a:r>
              <a:rPr lang="en"/>
              <a:t>BENEFITS</a:t>
            </a:r>
            <a:endParaRPr/>
          </a:p>
          <a:p>
            <a:pPr marL="0" lvl="0" indent="0" algn="l" rtl="0">
              <a:spcBef>
                <a:spcPts val="1600"/>
              </a:spcBef>
              <a:spcAft>
                <a:spcPts val="1600"/>
              </a:spcAft>
              <a:buNone/>
            </a:pPr>
            <a:r>
              <a:rPr lang="en"/>
              <a:t>WHY IS THIS BETTER?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8"/>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260" name="Google Shape;260;p38"/>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3</a:t>
            </a:r>
            <a:endParaRPr>
              <a:solidFill>
                <a:schemeClr val="lt1"/>
              </a:solidFill>
            </a:endParaRPr>
          </a:p>
        </p:txBody>
      </p:sp>
      <p:pic>
        <p:nvPicPr>
          <p:cNvPr id="261" name="Google Shape;261;p38"/>
          <p:cNvPicPr preferRelativeResize="0"/>
          <p:nvPr/>
        </p:nvPicPr>
        <p:blipFill>
          <a:blip r:embed="rId3">
            <a:alphaModFix/>
          </a:blip>
          <a:stretch>
            <a:fillRect/>
          </a:stretch>
        </p:blipFill>
        <p:spPr>
          <a:xfrm>
            <a:off x="7314138" y="295850"/>
            <a:ext cx="1829862" cy="495450"/>
          </a:xfrm>
          <a:prstGeom prst="rect">
            <a:avLst/>
          </a:prstGeom>
          <a:noFill/>
          <a:ln>
            <a:noFill/>
          </a:ln>
        </p:spPr>
      </p:pic>
      <p:sp>
        <p:nvSpPr>
          <p:cNvPr id="262" name="Google Shape;262;p38"/>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NAMED ENTITY RECOGNITION - NER</a:t>
            </a:r>
            <a:endParaRPr>
              <a:solidFill>
                <a:srgbClr val="000000"/>
              </a:solidFill>
            </a:endParaRPr>
          </a:p>
          <a:p>
            <a:pPr marL="0" lvl="0" indent="0" algn="l" rtl="0">
              <a:spcBef>
                <a:spcPts val="0"/>
              </a:spcBef>
              <a:spcAft>
                <a:spcPts val="0"/>
              </a:spcAft>
              <a:buNone/>
            </a:pPr>
            <a:endParaRPr>
              <a:solidFill>
                <a:srgbClr val="000000"/>
              </a:solidFill>
            </a:endParaRPr>
          </a:p>
        </p:txBody>
      </p:sp>
      <p:pic>
        <p:nvPicPr>
          <p:cNvPr id="263" name="Google Shape;263;p38"/>
          <p:cNvPicPr preferRelativeResize="0"/>
          <p:nvPr/>
        </p:nvPicPr>
        <p:blipFill>
          <a:blip r:embed="rId4">
            <a:alphaModFix/>
          </a:blip>
          <a:stretch>
            <a:fillRect/>
          </a:stretch>
        </p:blipFill>
        <p:spPr>
          <a:xfrm>
            <a:off x="859250" y="1891401"/>
            <a:ext cx="7109524" cy="2419601"/>
          </a:xfrm>
          <a:prstGeom prst="rect">
            <a:avLst/>
          </a:prstGeom>
          <a:noFill/>
          <a:ln>
            <a:noFill/>
          </a:ln>
        </p:spPr>
      </p:pic>
      <p:pic>
        <p:nvPicPr>
          <p:cNvPr id="264" name="Google Shape;264;p38"/>
          <p:cNvPicPr preferRelativeResize="0"/>
          <p:nvPr/>
        </p:nvPicPr>
        <p:blipFill>
          <a:blip r:embed="rId5">
            <a:alphaModFix/>
          </a:blip>
          <a:stretch>
            <a:fillRect/>
          </a:stretch>
        </p:blipFill>
        <p:spPr>
          <a:xfrm>
            <a:off x="6913050" y="3233175"/>
            <a:ext cx="1206399" cy="607800"/>
          </a:xfrm>
          <a:prstGeom prst="rect">
            <a:avLst/>
          </a:prstGeom>
          <a:noFill/>
          <a:ln>
            <a:noFill/>
          </a:ln>
        </p:spPr>
      </p:pic>
      <p:cxnSp>
        <p:nvCxnSpPr>
          <p:cNvPr id="265" name="Google Shape;265;p38"/>
          <p:cNvCxnSpPr>
            <a:stCxn id="264" idx="1"/>
          </p:cNvCxnSpPr>
          <p:nvPr/>
        </p:nvCxnSpPr>
        <p:spPr>
          <a:xfrm rot="10800000">
            <a:off x="2264250" y="3438675"/>
            <a:ext cx="4648800" cy="98400"/>
          </a:xfrm>
          <a:prstGeom prst="straightConnector1">
            <a:avLst/>
          </a:prstGeom>
          <a:noFill/>
          <a:ln w="38100" cap="flat" cmpd="sng">
            <a:solidFill>
              <a:srgbClr val="FF0000"/>
            </a:solidFill>
            <a:prstDash val="solid"/>
            <a:round/>
            <a:headEnd type="none" w="med" len="med"/>
            <a:tailEnd type="triangle" w="med" len="med"/>
          </a:ln>
        </p:spPr>
      </p:cxnSp>
      <p:cxnSp>
        <p:nvCxnSpPr>
          <p:cNvPr id="266" name="Google Shape;266;p38"/>
          <p:cNvCxnSpPr/>
          <p:nvPr/>
        </p:nvCxnSpPr>
        <p:spPr>
          <a:xfrm flipH="1">
            <a:off x="2583750" y="3544125"/>
            <a:ext cx="4376700" cy="243300"/>
          </a:xfrm>
          <a:prstGeom prst="straightConnector1">
            <a:avLst/>
          </a:prstGeom>
          <a:noFill/>
          <a:ln w="38100" cap="flat" cmpd="sng">
            <a:solidFill>
              <a:srgbClr val="FF0000"/>
            </a:solidFill>
            <a:prstDash val="solid"/>
            <a:round/>
            <a:headEnd type="none" w="med" len="med"/>
            <a:tailEnd type="triangle" w="med" len="med"/>
          </a:ln>
        </p:spPr>
      </p:cxnSp>
      <p:cxnSp>
        <p:nvCxnSpPr>
          <p:cNvPr id="267" name="Google Shape;267;p38"/>
          <p:cNvCxnSpPr>
            <a:stCxn id="264" idx="1"/>
          </p:cNvCxnSpPr>
          <p:nvPr/>
        </p:nvCxnSpPr>
        <p:spPr>
          <a:xfrm flipH="1">
            <a:off x="3470250" y="3537075"/>
            <a:ext cx="3442800" cy="591900"/>
          </a:xfrm>
          <a:prstGeom prst="straightConnector1">
            <a:avLst/>
          </a:prstGeom>
          <a:noFill/>
          <a:ln w="38100" cap="flat" cmpd="sng">
            <a:solidFill>
              <a:srgbClr val="FF0000"/>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273" name="Google Shape;273;p39"/>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lt1"/>
                </a:solidFill>
              </a:rPr>
              <a:t>Challenge 3</a:t>
            </a:r>
            <a:endParaRPr>
              <a:solidFill>
                <a:schemeClr val="lt1"/>
              </a:solidFill>
            </a:endParaRPr>
          </a:p>
        </p:txBody>
      </p:sp>
      <p:pic>
        <p:nvPicPr>
          <p:cNvPr id="274" name="Google Shape;274;p39"/>
          <p:cNvPicPr preferRelativeResize="0"/>
          <p:nvPr/>
        </p:nvPicPr>
        <p:blipFill>
          <a:blip r:embed="rId3">
            <a:alphaModFix/>
          </a:blip>
          <a:stretch>
            <a:fillRect/>
          </a:stretch>
        </p:blipFill>
        <p:spPr>
          <a:xfrm>
            <a:off x="7314138" y="295850"/>
            <a:ext cx="1829862" cy="495450"/>
          </a:xfrm>
          <a:prstGeom prst="rect">
            <a:avLst/>
          </a:prstGeom>
          <a:noFill/>
          <a:ln>
            <a:noFill/>
          </a:ln>
        </p:spPr>
      </p:pic>
      <p:sp>
        <p:nvSpPr>
          <p:cNvPr id="275" name="Google Shape;275;p39"/>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NER - NAMED ENTITY RECOGNITION</a:t>
            </a:r>
            <a:endParaRPr>
              <a:solidFill>
                <a:srgbClr val="000000"/>
              </a:solidFill>
            </a:endParaRPr>
          </a:p>
          <a:p>
            <a:pPr marL="0" lvl="0" indent="0" algn="l" rtl="0">
              <a:spcBef>
                <a:spcPts val="0"/>
              </a:spcBef>
              <a:spcAft>
                <a:spcPts val="0"/>
              </a:spcAft>
              <a:buNone/>
            </a:pPr>
            <a:r>
              <a:rPr lang="en">
                <a:solidFill>
                  <a:srgbClr val="000000"/>
                </a:solidFill>
              </a:rPr>
              <a:t>			</a:t>
            </a:r>
            <a:endParaRPr>
              <a:solidFill>
                <a:srgbClr val="000000"/>
              </a:solidFill>
            </a:endParaRPr>
          </a:p>
          <a:p>
            <a:pPr marL="0" lvl="0" indent="0" algn="l" rtl="0">
              <a:spcBef>
                <a:spcPts val="0"/>
              </a:spcBef>
              <a:spcAft>
                <a:spcPts val="0"/>
              </a:spcAft>
              <a:buNone/>
            </a:pPr>
            <a:endParaRPr>
              <a:solidFill>
                <a:srgbClr val="000000"/>
              </a:solidFill>
            </a:endParaRPr>
          </a:p>
        </p:txBody>
      </p:sp>
      <p:pic>
        <p:nvPicPr>
          <p:cNvPr id="276" name="Google Shape;276;p39"/>
          <p:cNvPicPr preferRelativeResize="0"/>
          <p:nvPr/>
        </p:nvPicPr>
        <p:blipFill>
          <a:blip r:embed="rId4">
            <a:alphaModFix/>
          </a:blip>
          <a:stretch>
            <a:fillRect/>
          </a:stretch>
        </p:blipFill>
        <p:spPr>
          <a:xfrm>
            <a:off x="6726562" y="1398788"/>
            <a:ext cx="2144964" cy="2945761"/>
          </a:xfrm>
          <a:prstGeom prst="rect">
            <a:avLst/>
          </a:prstGeom>
          <a:noFill/>
          <a:ln>
            <a:noFill/>
          </a:ln>
        </p:spPr>
      </p:pic>
      <p:sp>
        <p:nvSpPr>
          <p:cNvPr id="277" name="Google Shape;277;p39"/>
          <p:cNvSpPr txBox="1"/>
          <p:nvPr/>
        </p:nvSpPr>
        <p:spPr>
          <a:xfrm>
            <a:off x="311700" y="1398800"/>
            <a:ext cx="6086100" cy="33186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SzPts val="1800"/>
              <a:buChar char="●"/>
            </a:pPr>
            <a:r>
              <a:rPr lang="en" sz="1800"/>
              <a:t>Pretrained CNN based models exist in spacy, smallest pretrained model has a precision/recall around 0.85, dataset unclear.</a:t>
            </a:r>
            <a:endParaRPr sz="1800"/>
          </a:p>
          <a:p>
            <a:pPr marL="457200" lvl="0" indent="0" algn="l" rtl="0">
              <a:lnSpc>
                <a:spcPct val="115000"/>
              </a:lnSpc>
              <a:spcBef>
                <a:spcPts val="1200"/>
              </a:spcBef>
              <a:spcAft>
                <a:spcPts val="0"/>
              </a:spcAft>
              <a:buNone/>
            </a:pPr>
            <a:endParaRPr sz="1800"/>
          </a:p>
          <a:p>
            <a:pPr marL="457200" lvl="0" indent="-342900" algn="l" rtl="0">
              <a:lnSpc>
                <a:spcPct val="115000"/>
              </a:lnSpc>
              <a:spcBef>
                <a:spcPts val="1200"/>
              </a:spcBef>
              <a:spcAft>
                <a:spcPts val="0"/>
              </a:spcAft>
              <a:buSzPts val="1800"/>
              <a:buChar char="●"/>
            </a:pPr>
            <a:r>
              <a:rPr lang="en" sz="1800"/>
              <a:t>BERT (Devlin et al, 2018), based on the Transformer (Vaswani et al, 2017). Accuracy of 0.95 on Kaggle entity annotated corpus dataset, after 1 epoch of fine tuning. HF library best for transformer-based architectures</a:t>
            </a:r>
            <a:endParaRPr/>
          </a:p>
        </p:txBody>
      </p:sp>
      <p:sp>
        <p:nvSpPr>
          <p:cNvPr id="278" name="Google Shape;278;p39"/>
          <p:cNvSpPr txBox="1"/>
          <p:nvPr/>
        </p:nvSpPr>
        <p:spPr>
          <a:xfrm>
            <a:off x="1523525" y="4550200"/>
            <a:ext cx="608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i="1">
                <a:latin typeface="Roboto"/>
                <a:ea typeface="Roboto"/>
                <a:cs typeface="Roboto"/>
                <a:sym typeface="Roboto"/>
              </a:rPr>
              <a:t>See full transformer deployed model here: </a:t>
            </a:r>
            <a:r>
              <a:rPr lang="en" b="1" i="1">
                <a:solidFill>
                  <a:srgbClr val="1155CC"/>
                </a:solidFill>
                <a:latin typeface="Roboto"/>
                <a:ea typeface="Roboto"/>
                <a:cs typeface="Roboto"/>
                <a:sym typeface="Roboto"/>
              </a:rPr>
              <a:t>Insert Divy’s link here</a:t>
            </a:r>
            <a:endParaRPr b="1" i="1">
              <a:solidFill>
                <a:srgbClr val="1155CC"/>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40"/>
          <p:cNvPicPr preferRelativeResize="0"/>
          <p:nvPr/>
        </p:nvPicPr>
        <p:blipFill>
          <a:blip r:embed="rId3">
            <a:alphaModFix/>
          </a:blip>
          <a:stretch>
            <a:fillRect/>
          </a:stretch>
        </p:blipFill>
        <p:spPr>
          <a:xfrm>
            <a:off x="7594200" y="371675"/>
            <a:ext cx="1549800" cy="419625"/>
          </a:xfrm>
          <a:prstGeom prst="rect">
            <a:avLst/>
          </a:prstGeom>
          <a:noFill/>
          <a:ln>
            <a:noFill/>
          </a:ln>
        </p:spPr>
      </p:pic>
      <p:sp>
        <p:nvSpPr>
          <p:cNvPr id="284" name="Google Shape;284;p40"/>
          <p:cNvSpPr txBox="1"/>
          <p:nvPr/>
        </p:nvSpPr>
        <p:spPr>
          <a:xfrm>
            <a:off x="311700" y="749825"/>
            <a:ext cx="85206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2800">
                <a:solidFill>
                  <a:srgbClr val="000000"/>
                </a:solidFill>
              </a:rPr>
              <a:t>Transformer/BERT</a:t>
            </a:r>
            <a:endParaRPr sz="2800">
              <a:solidFill>
                <a:srgbClr val="000000"/>
              </a:solidFill>
            </a:endParaRPr>
          </a:p>
        </p:txBody>
      </p:sp>
      <p:pic>
        <p:nvPicPr>
          <p:cNvPr id="285" name="Google Shape;285;p40"/>
          <p:cNvPicPr preferRelativeResize="0"/>
          <p:nvPr/>
        </p:nvPicPr>
        <p:blipFill>
          <a:blip r:embed="rId4">
            <a:alphaModFix/>
          </a:blip>
          <a:stretch>
            <a:fillRect/>
          </a:stretch>
        </p:blipFill>
        <p:spPr>
          <a:xfrm>
            <a:off x="200400" y="1384700"/>
            <a:ext cx="2359151" cy="3099651"/>
          </a:xfrm>
          <a:prstGeom prst="rect">
            <a:avLst/>
          </a:prstGeom>
          <a:noFill/>
          <a:ln>
            <a:noFill/>
          </a:ln>
        </p:spPr>
      </p:pic>
      <p:pic>
        <p:nvPicPr>
          <p:cNvPr id="286" name="Google Shape;286;p40"/>
          <p:cNvPicPr preferRelativeResize="0"/>
          <p:nvPr/>
        </p:nvPicPr>
        <p:blipFill>
          <a:blip r:embed="rId5">
            <a:alphaModFix/>
          </a:blip>
          <a:stretch>
            <a:fillRect/>
          </a:stretch>
        </p:blipFill>
        <p:spPr>
          <a:xfrm>
            <a:off x="5362175" y="2240800"/>
            <a:ext cx="3405752" cy="1680226"/>
          </a:xfrm>
          <a:prstGeom prst="rect">
            <a:avLst/>
          </a:prstGeom>
          <a:noFill/>
          <a:ln>
            <a:noFill/>
          </a:ln>
        </p:spPr>
      </p:pic>
      <p:pic>
        <p:nvPicPr>
          <p:cNvPr id="287" name="Google Shape;287;p40"/>
          <p:cNvPicPr preferRelativeResize="0"/>
          <p:nvPr/>
        </p:nvPicPr>
        <p:blipFill>
          <a:blip r:embed="rId6">
            <a:alphaModFix/>
          </a:blip>
          <a:stretch>
            <a:fillRect/>
          </a:stretch>
        </p:blipFill>
        <p:spPr>
          <a:xfrm>
            <a:off x="2673675" y="2113875"/>
            <a:ext cx="2818864" cy="1680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91"/>
        <p:cNvGrpSpPr/>
        <p:nvPr/>
      </p:nvGrpSpPr>
      <p:grpSpPr>
        <a:xfrm>
          <a:off x="0" y="0"/>
          <a:ext cx="0" cy="0"/>
          <a:chOff x="0" y="0"/>
          <a:chExt cx="0" cy="0"/>
        </a:xfrm>
      </p:grpSpPr>
      <p:sp>
        <p:nvSpPr>
          <p:cNvPr id="292" name="Google Shape;292;p41"/>
          <p:cNvSpPr txBox="1">
            <a:spLocks noGrp="1"/>
          </p:cNvSpPr>
          <p:nvPr>
            <p:ph type="title"/>
          </p:nvPr>
        </p:nvSpPr>
        <p:spPr>
          <a:xfrm>
            <a:off x="3693300" y="2152350"/>
            <a:ext cx="17574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hlinkClick r:id="rId3"/>
              </a:rPr>
              <a:t>DEMO</a:t>
            </a:r>
            <a:endParaRPr dirty="0"/>
          </a:p>
        </p:txBody>
      </p:sp>
      <p:pic>
        <p:nvPicPr>
          <p:cNvPr id="293" name="Google Shape;293;p41"/>
          <p:cNvPicPr preferRelativeResize="0"/>
          <p:nvPr/>
        </p:nvPicPr>
        <p:blipFill>
          <a:blip r:embed="rId4">
            <a:alphaModFix/>
          </a:blip>
          <a:stretch>
            <a:fillRect/>
          </a:stretch>
        </p:blipFill>
        <p:spPr>
          <a:xfrm>
            <a:off x="5859650" y="0"/>
            <a:ext cx="3284349" cy="2069900"/>
          </a:xfrm>
          <a:prstGeom prst="rect">
            <a:avLst/>
          </a:prstGeom>
          <a:noFill/>
          <a:ln>
            <a:noFill/>
          </a:ln>
        </p:spPr>
      </p:pic>
    </p:spTree>
    <p:extLst>
      <p:ext uri="{BB962C8B-B14F-4D97-AF65-F5344CB8AC3E}">
        <p14:creationId xmlns:p14="http://schemas.microsoft.com/office/powerpoint/2010/main" val="17859950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91"/>
        <p:cNvGrpSpPr/>
        <p:nvPr/>
      </p:nvGrpSpPr>
      <p:grpSpPr>
        <a:xfrm>
          <a:off x="0" y="0"/>
          <a:ext cx="0" cy="0"/>
          <a:chOff x="0" y="0"/>
          <a:chExt cx="0" cy="0"/>
        </a:xfrm>
      </p:grpSpPr>
      <p:sp>
        <p:nvSpPr>
          <p:cNvPr id="292" name="Google Shape;292;p41"/>
          <p:cNvSpPr txBox="1">
            <a:spLocks noGrp="1"/>
          </p:cNvSpPr>
          <p:nvPr>
            <p:ph type="title"/>
          </p:nvPr>
        </p:nvSpPr>
        <p:spPr>
          <a:xfrm>
            <a:off x="3693300" y="2152350"/>
            <a:ext cx="17574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DEMO</a:t>
            </a:r>
            <a:endParaRPr dirty="0"/>
          </a:p>
        </p:txBody>
      </p:sp>
      <p:pic>
        <p:nvPicPr>
          <p:cNvPr id="293" name="Google Shape;293;p41"/>
          <p:cNvPicPr preferRelativeResize="0"/>
          <p:nvPr/>
        </p:nvPicPr>
        <p:blipFill>
          <a:blip r:embed="rId5">
            <a:alphaModFix/>
          </a:blip>
          <a:stretch>
            <a:fillRect/>
          </a:stretch>
        </p:blipFill>
        <p:spPr>
          <a:xfrm>
            <a:off x="5859650" y="0"/>
            <a:ext cx="3284349" cy="2069900"/>
          </a:xfrm>
          <a:prstGeom prst="rect">
            <a:avLst/>
          </a:prstGeom>
          <a:noFill/>
          <a:ln>
            <a:noFill/>
          </a:ln>
        </p:spPr>
      </p:pic>
      <p:pic>
        <p:nvPicPr>
          <p:cNvPr id="2" name="final v1.mp4" descr="final v1.mp4">
            <a:hlinkClick r:id="" action="ppaction://media"/>
            <a:extLst>
              <a:ext uri="{FF2B5EF4-FFF2-40B4-BE49-F238E27FC236}">
                <a16:creationId xmlns:a16="http://schemas.microsoft.com/office/drawing/2014/main" id="{6B014CCD-2F7A-2846-A7F0-E4BC7BA1710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5263" y="0"/>
            <a:ext cx="8751887"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00000"/>
                </a:solidFill>
              </a:rPr>
              <a:t>SUMMARY / NEXT STEPS</a:t>
            </a:r>
            <a:endParaRPr sz="2400">
              <a:solidFill>
                <a:srgbClr val="000000"/>
              </a:solidFill>
            </a:endParaRPr>
          </a:p>
        </p:txBody>
      </p:sp>
      <p:sp>
        <p:nvSpPr>
          <p:cNvPr id="299" name="Google Shape;299;p42"/>
          <p:cNvSpPr txBox="1"/>
          <p:nvPr/>
        </p:nvSpPr>
        <p:spPr>
          <a:xfrm>
            <a:off x="311700" y="1376950"/>
            <a:ext cx="8280900" cy="2832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600" b="1">
                <a:latin typeface="Roboto"/>
                <a:ea typeface="Roboto"/>
                <a:cs typeface="Roboto"/>
                <a:sym typeface="Roboto"/>
              </a:rPr>
              <a:t>TECHNICAL BENEFITS OF THIS PROPOSED APPROACH</a:t>
            </a:r>
            <a:endParaRPr sz="1600" b="1">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	</a:t>
            </a:r>
            <a:r>
              <a:rPr lang="en">
                <a:latin typeface="Roboto"/>
                <a:ea typeface="Roboto"/>
                <a:cs typeface="Roboto"/>
                <a:sym typeface="Roboto"/>
              </a:rPr>
              <a:t>MODEL 1 - MODEL CAN BE UPDATED WITH NEW REQUESTS WITHOUT RETRAINING</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MODEL 2 - SPACY CNN MODELS EASY TO USE, WITH BERT DRIVES HIGHER</a:t>
            </a:r>
            <a:endParaRPr>
              <a:latin typeface="Roboto"/>
              <a:ea typeface="Roboto"/>
              <a:cs typeface="Roboto"/>
              <a:sym typeface="Roboto"/>
            </a:endParaRPr>
          </a:p>
          <a:p>
            <a:pPr marL="0" lvl="0" indent="457200" algn="l" rtl="0">
              <a:lnSpc>
                <a:spcPct val="150000"/>
              </a:lnSpc>
              <a:spcBef>
                <a:spcPts val="0"/>
              </a:spcBef>
              <a:spcAft>
                <a:spcPts val="0"/>
              </a:spcAft>
              <a:buNone/>
            </a:pPr>
            <a:r>
              <a:rPr lang="en">
                <a:latin typeface="Roboto"/>
                <a:ea typeface="Roboto"/>
                <a:cs typeface="Roboto"/>
                <a:sym typeface="Roboto"/>
              </a:rPr>
              <a:t>ACCURACY AND CUSTOMIZABILITY</a:t>
            </a:r>
            <a:endParaRPr>
              <a:latin typeface="Roboto"/>
              <a:ea typeface="Roboto"/>
              <a:cs typeface="Roboto"/>
              <a:sym typeface="Roboto"/>
            </a:endParaRPr>
          </a:p>
          <a:p>
            <a:pPr marL="0" lvl="0" indent="0" algn="l" rtl="0">
              <a:lnSpc>
                <a:spcPct val="150000"/>
              </a:lnSpc>
              <a:spcBef>
                <a:spcPts val="0"/>
              </a:spcBef>
              <a:spcAft>
                <a:spcPts val="0"/>
              </a:spcAft>
              <a:buNone/>
            </a:pPr>
            <a:r>
              <a:rPr lang="en" sz="1600" b="1">
                <a:latin typeface="Roboto"/>
                <a:ea typeface="Roboto"/>
                <a:cs typeface="Roboto"/>
                <a:sym typeface="Roboto"/>
              </a:rPr>
              <a:t>ROI / BENEFITS OF THIS PROPOSED APPROACH ~ IMPROVED MATCH RESULTS</a:t>
            </a:r>
            <a:endParaRPr sz="1600" b="1">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REDUCE CHURN - HIGHER CONSULTANT RETENTION</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IMPROVE ROI - HIGHER CLIENT RETENTION WITH FASTER TURNAROUND</a:t>
            </a:r>
            <a:endParaRPr>
              <a:latin typeface="Roboto"/>
              <a:ea typeface="Roboto"/>
              <a:cs typeface="Roboto"/>
              <a:sym typeface="Roboto"/>
            </a:endParaRPr>
          </a:p>
          <a:p>
            <a:pPr marL="0" lvl="0" indent="0" algn="l" rtl="0">
              <a:lnSpc>
                <a:spcPct val="150000"/>
              </a:lnSpc>
              <a:spcBef>
                <a:spcPts val="0"/>
              </a:spcBef>
              <a:spcAft>
                <a:spcPts val="0"/>
              </a:spcAft>
              <a:buNone/>
            </a:pPr>
            <a:endParaRPr sz="1600">
              <a:latin typeface="Roboto"/>
              <a:ea typeface="Roboto"/>
              <a:cs typeface="Roboto"/>
              <a:sym typeface="Roboto"/>
            </a:endParaRPr>
          </a:p>
        </p:txBody>
      </p:sp>
      <p:pic>
        <p:nvPicPr>
          <p:cNvPr id="300" name="Google Shape;300;p42"/>
          <p:cNvPicPr preferRelativeResize="0"/>
          <p:nvPr/>
        </p:nvPicPr>
        <p:blipFill>
          <a:blip r:embed="rId3">
            <a:alphaModFix/>
          </a:blip>
          <a:stretch>
            <a:fillRect/>
          </a:stretch>
        </p:blipFill>
        <p:spPr>
          <a:xfrm>
            <a:off x="7594200" y="371675"/>
            <a:ext cx="1549800" cy="419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26"/>
          <p:cNvPicPr preferRelativeResize="0"/>
          <p:nvPr/>
        </p:nvPicPr>
        <p:blipFill>
          <a:blip r:embed="rId3">
            <a:alphaModFix/>
          </a:blip>
          <a:stretch>
            <a:fillRect/>
          </a:stretch>
        </p:blipFill>
        <p:spPr>
          <a:xfrm>
            <a:off x="6691250" y="0"/>
            <a:ext cx="2389100" cy="1441425"/>
          </a:xfrm>
          <a:prstGeom prst="rect">
            <a:avLst/>
          </a:prstGeom>
          <a:noFill/>
          <a:ln>
            <a:noFill/>
          </a:ln>
        </p:spPr>
      </p:pic>
      <p:sp>
        <p:nvSpPr>
          <p:cNvPr id="139" name="Google Shape;139;p26"/>
          <p:cNvSpPr txBox="1"/>
          <p:nvPr/>
        </p:nvSpPr>
        <p:spPr>
          <a:xfrm>
            <a:off x="310491" y="4136075"/>
            <a:ext cx="2806420" cy="785100"/>
          </a:xfrm>
          <a:prstGeom prst="rect">
            <a:avLst/>
          </a:prstGeom>
          <a:noFill/>
          <a:ln>
            <a:noFill/>
          </a:ln>
        </p:spPr>
        <p:txBody>
          <a:bodyPr spcFirstLastPara="1" wrap="square" lIns="68575" tIns="68575" rIns="68575" bIns="68575" anchor="t" anchorCtr="0">
            <a:spAutoFit/>
          </a:bodyPr>
          <a:lstStyle/>
          <a:p>
            <a:pPr marL="0" lvl="0" indent="0" algn="l" rtl="0">
              <a:lnSpc>
                <a:spcPct val="100000"/>
              </a:lnSpc>
              <a:spcBef>
                <a:spcPts val="0"/>
              </a:spcBef>
              <a:spcAft>
                <a:spcPts val="0"/>
              </a:spcAft>
              <a:buNone/>
            </a:pPr>
            <a:r>
              <a:rPr lang="en" dirty="0">
                <a:solidFill>
                  <a:schemeClr val="dk1"/>
                </a:solidFill>
                <a:latin typeface="Calibri"/>
                <a:ea typeface="Calibri"/>
                <a:cs typeface="Calibri"/>
                <a:sym typeface="Calibri"/>
              </a:rPr>
              <a:t>Tatiana </a:t>
            </a:r>
            <a:r>
              <a:rPr lang="en" dirty="0" err="1">
                <a:solidFill>
                  <a:schemeClr val="dk1"/>
                </a:solidFill>
                <a:latin typeface="Calibri"/>
                <a:ea typeface="Calibri"/>
                <a:cs typeface="Calibri"/>
                <a:sym typeface="Calibri"/>
              </a:rPr>
              <a:t>Chebonenko</a:t>
            </a:r>
            <a:endParaRPr dirty="0">
              <a:solidFill>
                <a:schemeClr val="dk1"/>
              </a:solidFill>
              <a:latin typeface="Calibri"/>
              <a:ea typeface="Calibri"/>
              <a:cs typeface="Calibri"/>
              <a:sym typeface="Calibri"/>
            </a:endParaRPr>
          </a:p>
          <a:p>
            <a:pPr marL="0" lvl="0" indent="0" algn="l" rtl="0">
              <a:lnSpc>
                <a:spcPct val="100000"/>
              </a:lnSpc>
              <a:spcBef>
                <a:spcPts val="0"/>
              </a:spcBef>
              <a:spcAft>
                <a:spcPts val="0"/>
              </a:spcAft>
              <a:buNone/>
            </a:pPr>
            <a:r>
              <a:rPr lang="en" dirty="0">
                <a:solidFill>
                  <a:schemeClr val="dk1"/>
                </a:solidFill>
                <a:latin typeface="Calibri"/>
                <a:ea typeface="Calibri"/>
                <a:cs typeface="Calibri"/>
                <a:sym typeface="Calibri"/>
              </a:rPr>
              <a:t>Milan McGraw</a:t>
            </a:r>
            <a:endParaRPr dirty="0">
              <a:solidFill>
                <a:schemeClr val="dk1"/>
              </a:solidFill>
              <a:latin typeface="Calibri"/>
              <a:ea typeface="Calibri"/>
              <a:cs typeface="Calibri"/>
              <a:sym typeface="Calibri"/>
            </a:endParaRPr>
          </a:p>
          <a:p>
            <a:pPr marL="0" lvl="0" indent="0" algn="l" rtl="0">
              <a:lnSpc>
                <a:spcPct val="100000"/>
              </a:lnSpc>
              <a:spcBef>
                <a:spcPts val="0"/>
              </a:spcBef>
              <a:spcAft>
                <a:spcPts val="0"/>
              </a:spcAft>
              <a:buNone/>
            </a:pPr>
            <a:r>
              <a:rPr lang="en" dirty="0" err="1">
                <a:solidFill>
                  <a:schemeClr val="dk1"/>
                </a:solidFill>
                <a:latin typeface="Calibri"/>
                <a:ea typeface="Calibri"/>
                <a:cs typeface="Calibri"/>
                <a:sym typeface="Calibri"/>
              </a:rPr>
              <a:t>Divyanshu</a:t>
            </a:r>
            <a:r>
              <a:rPr lang="en" dirty="0">
                <a:solidFill>
                  <a:schemeClr val="dk1"/>
                </a:solidFill>
                <a:latin typeface="Calibri"/>
                <a:ea typeface="Calibri"/>
                <a:cs typeface="Calibri"/>
                <a:sym typeface="Calibri"/>
              </a:rPr>
              <a:t> Murli</a:t>
            </a:r>
            <a:endParaRPr dirty="0">
              <a:solidFill>
                <a:schemeClr val="dk1"/>
              </a:solidFill>
              <a:latin typeface="Calibri"/>
              <a:ea typeface="Calibri"/>
              <a:cs typeface="Calibri"/>
              <a:sym typeface="Calibri"/>
            </a:endParaRPr>
          </a:p>
        </p:txBody>
      </p:sp>
      <p:sp>
        <p:nvSpPr>
          <p:cNvPr id="140" name="Google Shape;140;p26"/>
          <p:cNvSpPr txBox="1"/>
          <p:nvPr/>
        </p:nvSpPr>
        <p:spPr>
          <a:xfrm>
            <a:off x="302550" y="1038100"/>
            <a:ext cx="1615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July 8th, 2021</a:t>
            </a:r>
            <a:endParaRPr sz="1300"/>
          </a:p>
          <a:p>
            <a:pPr marL="0" lvl="0" indent="0" algn="l" rtl="0">
              <a:spcBef>
                <a:spcPts val="0"/>
              </a:spcBef>
              <a:spcAft>
                <a:spcPts val="0"/>
              </a:spcAft>
              <a:buNone/>
            </a:pPr>
            <a:r>
              <a:rPr lang="en" sz="1300"/>
              <a:t>Fourthbrain, Inc.</a:t>
            </a:r>
            <a:endParaRPr sz="1300"/>
          </a:p>
        </p:txBody>
      </p:sp>
      <p:sp>
        <p:nvSpPr>
          <p:cNvPr id="141" name="Google Shape;141;p26"/>
          <p:cNvSpPr txBox="1"/>
          <p:nvPr/>
        </p:nvSpPr>
        <p:spPr>
          <a:xfrm>
            <a:off x="302550" y="2150500"/>
            <a:ext cx="3271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How GLG Can increase sales by XX% and decrease churn by XX%?</a:t>
            </a:r>
            <a:endParaRPr/>
          </a:p>
        </p:txBody>
      </p:sp>
      <p:pic>
        <p:nvPicPr>
          <p:cNvPr id="142" name="Google Shape;142;p26"/>
          <p:cNvPicPr preferRelativeResize="0"/>
          <p:nvPr/>
        </p:nvPicPr>
        <p:blipFill>
          <a:blip r:embed="rId4">
            <a:alphaModFix/>
          </a:blip>
          <a:stretch>
            <a:fillRect/>
          </a:stretch>
        </p:blipFill>
        <p:spPr>
          <a:xfrm>
            <a:off x="7314138" y="295850"/>
            <a:ext cx="1829862" cy="495450"/>
          </a:xfrm>
          <a:prstGeom prst="rect">
            <a:avLst/>
          </a:prstGeom>
          <a:noFill/>
          <a:ln>
            <a:noFill/>
          </a:ln>
        </p:spPr>
      </p:pic>
      <p:pic>
        <p:nvPicPr>
          <p:cNvPr id="143" name="Google Shape;143;p26"/>
          <p:cNvPicPr preferRelativeResize="0"/>
          <p:nvPr/>
        </p:nvPicPr>
        <p:blipFill>
          <a:blip r:embed="rId5">
            <a:alphaModFix/>
          </a:blip>
          <a:stretch>
            <a:fillRect/>
          </a:stretch>
        </p:blipFill>
        <p:spPr>
          <a:xfrm>
            <a:off x="4118375" y="800100"/>
            <a:ext cx="5025623" cy="4343401"/>
          </a:xfrm>
          <a:prstGeom prst="rect">
            <a:avLst/>
          </a:prstGeom>
          <a:noFill/>
          <a:ln>
            <a:noFill/>
          </a:ln>
        </p:spPr>
      </p:pic>
      <p:sp>
        <p:nvSpPr>
          <p:cNvPr id="144" name="Google Shape;144;p26"/>
          <p:cNvSpPr txBox="1"/>
          <p:nvPr/>
        </p:nvSpPr>
        <p:spPr>
          <a:xfrm>
            <a:off x="345400" y="3566675"/>
            <a:ext cx="2505600" cy="446400"/>
          </a:xfrm>
          <a:prstGeom prst="rect">
            <a:avLst/>
          </a:prstGeom>
          <a:solidFill>
            <a:schemeClr val="dk1"/>
          </a:solidFill>
          <a:ln>
            <a:noFill/>
          </a:ln>
        </p:spPr>
        <p:txBody>
          <a:bodyPr spcFirstLastPara="1" wrap="square" lIns="68575" tIns="68575" rIns="68575" bIns="68575" anchor="t" anchorCtr="0">
            <a:spAutoFit/>
          </a:bodyPr>
          <a:lstStyle/>
          <a:p>
            <a:pPr marL="0" lvl="0" indent="0" algn="l" rtl="0">
              <a:lnSpc>
                <a:spcPct val="100000"/>
              </a:lnSpc>
              <a:spcBef>
                <a:spcPts val="0"/>
              </a:spcBef>
              <a:spcAft>
                <a:spcPts val="0"/>
              </a:spcAft>
              <a:buNone/>
            </a:pPr>
            <a:r>
              <a:rPr lang="en" sz="2000">
                <a:solidFill>
                  <a:schemeClr val="lt1"/>
                </a:solidFill>
                <a:latin typeface="Calibri"/>
                <a:ea typeface="Calibri"/>
                <a:cs typeface="Calibri"/>
                <a:sym typeface="Calibri"/>
              </a:rPr>
              <a:t>Team:  GLG Generalists</a:t>
            </a:r>
            <a:endParaRPr sz="2000">
              <a:solidFill>
                <a:schemeClr val="lt1"/>
              </a:solidFill>
              <a:latin typeface="Calibri"/>
              <a:ea typeface="Calibri"/>
              <a:cs typeface="Calibri"/>
              <a:sym typeface="Calibri"/>
            </a:endParaRPr>
          </a:p>
        </p:txBody>
      </p:sp>
      <p:sp>
        <p:nvSpPr>
          <p:cNvPr id="145" name="Google Shape;145;p26"/>
          <p:cNvSpPr txBox="1"/>
          <p:nvPr/>
        </p:nvSpPr>
        <p:spPr>
          <a:xfrm>
            <a:off x="4648200" y="3167125"/>
            <a:ext cx="43881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b="1">
                <a:solidFill>
                  <a:schemeClr val="lt1"/>
                </a:solidFill>
              </a:rPr>
              <a:t>The World’s Insight Network</a:t>
            </a:r>
            <a:endParaRPr sz="2200" b="1">
              <a:solidFill>
                <a:schemeClr val="lt1"/>
              </a:solidFill>
            </a:endParaRPr>
          </a:p>
        </p:txBody>
      </p:sp>
      <p:cxnSp>
        <p:nvCxnSpPr>
          <p:cNvPr id="146" name="Google Shape;146;p26"/>
          <p:cNvCxnSpPr/>
          <p:nvPr/>
        </p:nvCxnSpPr>
        <p:spPr>
          <a:xfrm rot="10800000" flipH="1">
            <a:off x="0" y="805500"/>
            <a:ext cx="9122700" cy="54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43"/>
          <p:cNvPicPr preferRelativeResize="0"/>
          <p:nvPr/>
        </p:nvPicPr>
        <p:blipFill>
          <a:blip r:embed="rId3">
            <a:alphaModFix/>
          </a:blip>
          <a:stretch>
            <a:fillRect/>
          </a:stretch>
        </p:blipFill>
        <p:spPr>
          <a:xfrm>
            <a:off x="4572000" y="0"/>
            <a:ext cx="4572000" cy="5143500"/>
          </a:xfrm>
          <a:prstGeom prst="rect">
            <a:avLst/>
          </a:prstGeom>
          <a:noFill/>
          <a:ln>
            <a:noFill/>
          </a:ln>
        </p:spPr>
      </p:pic>
      <p:pic>
        <p:nvPicPr>
          <p:cNvPr id="306" name="Google Shape;306;p43"/>
          <p:cNvPicPr preferRelativeResize="0"/>
          <p:nvPr/>
        </p:nvPicPr>
        <p:blipFill>
          <a:blip r:embed="rId4">
            <a:alphaModFix/>
          </a:blip>
          <a:stretch>
            <a:fillRect/>
          </a:stretch>
        </p:blipFill>
        <p:spPr>
          <a:xfrm>
            <a:off x="812757" y="1653175"/>
            <a:ext cx="2896125" cy="784150"/>
          </a:xfrm>
          <a:prstGeom prst="rect">
            <a:avLst/>
          </a:prstGeom>
          <a:noFill/>
          <a:ln>
            <a:noFill/>
          </a:ln>
        </p:spPr>
      </p:pic>
      <p:sp>
        <p:nvSpPr>
          <p:cNvPr id="307" name="Google Shape;307;p43"/>
          <p:cNvSpPr txBox="1"/>
          <p:nvPr/>
        </p:nvSpPr>
        <p:spPr>
          <a:xfrm>
            <a:off x="265500" y="3581100"/>
            <a:ext cx="4161534"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Calibri"/>
                <a:ea typeface="Calibri"/>
                <a:cs typeface="Calibri"/>
                <a:sym typeface="Calibri"/>
              </a:rPr>
              <a:t>Tatiana </a:t>
            </a:r>
            <a:r>
              <a:rPr lang="en" dirty="0" err="1">
                <a:latin typeface="Calibri"/>
                <a:ea typeface="Calibri"/>
                <a:cs typeface="Calibri"/>
                <a:sym typeface="Calibri"/>
              </a:rPr>
              <a:t>Chebonenko</a:t>
            </a:r>
            <a:r>
              <a:rPr lang="en" dirty="0">
                <a:latin typeface="Calibri"/>
                <a:ea typeface="Calibri"/>
                <a:cs typeface="Calibri"/>
                <a:sym typeface="Calibri"/>
              </a:rPr>
              <a:t>	</a:t>
            </a:r>
            <a:r>
              <a:rPr lang="en" u="sng" dirty="0">
                <a:solidFill>
                  <a:schemeClr val="hlink"/>
                </a:solidFill>
                <a:latin typeface="Calibri"/>
                <a:ea typeface="Calibri"/>
                <a:cs typeface="Calibri"/>
                <a:sym typeface="Calibri"/>
                <a:hlinkClick r:id="rId5"/>
              </a:rPr>
              <a:t>Linkedin</a:t>
            </a:r>
            <a:endParaRPr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Milan McGraw	</a:t>
            </a:r>
            <a:r>
              <a:rPr lang="en" u="sng" dirty="0">
                <a:solidFill>
                  <a:schemeClr val="hlink"/>
                </a:solidFill>
                <a:latin typeface="Calibri"/>
                <a:ea typeface="Calibri"/>
                <a:cs typeface="Calibri"/>
                <a:sym typeface="Calibri"/>
                <a:hlinkClick r:id="rId6"/>
              </a:rPr>
              <a:t>Linkedin</a:t>
            </a:r>
            <a:r>
              <a:rPr lang="en" dirty="0">
                <a:latin typeface="Calibri"/>
                <a:ea typeface="Calibri"/>
                <a:cs typeface="Calibri"/>
                <a:sym typeface="Calibri"/>
              </a:rPr>
              <a:t>	</a:t>
            </a:r>
            <a:endParaRPr dirty="0">
              <a:latin typeface="Calibri"/>
              <a:ea typeface="Calibri"/>
              <a:cs typeface="Calibri"/>
              <a:sym typeface="Calibri"/>
            </a:endParaRPr>
          </a:p>
          <a:p>
            <a:pPr marL="0" lvl="0" indent="0" algn="l" rtl="0">
              <a:spcBef>
                <a:spcPts val="0"/>
              </a:spcBef>
              <a:spcAft>
                <a:spcPts val="0"/>
              </a:spcAft>
              <a:buNone/>
            </a:pPr>
            <a:r>
              <a:rPr lang="en" dirty="0" err="1">
                <a:latin typeface="Calibri"/>
                <a:ea typeface="Calibri"/>
                <a:cs typeface="Calibri"/>
                <a:sym typeface="Calibri"/>
              </a:rPr>
              <a:t>Divyanshu</a:t>
            </a:r>
            <a:r>
              <a:rPr lang="en" dirty="0">
                <a:latin typeface="Calibri"/>
                <a:ea typeface="Calibri"/>
                <a:cs typeface="Calibri"/>
                <a:sym typeface="Calibri"/>
              </a:rPr>
              <a:t> Murli	</a:t>
            </a:r>
            <a:r>
              <a:rPr lang="en" u="sng" dirty="0">
                <a:solidFill>
                  <a:schemeClr val="hlink"/>
                </a:solidFill>
                <a:latin typeface="Calibri"/>
                <a:ea typeface="Calibri"/>
                <a:cs typeface="Calibri"/>
                <a:sym typeface="Calibri"/>
                <a:hlinkClick r:id="rId7"/>
              </a:rPr>
              <a:t>Linkedin</a:t>
            </a:r>
            <a:endParaRPr dirty="0"/>
          </a:p>
          <a:p>
            <a:pPr marL="0" lvl="0" indent="0" algn="l" rtl="0">
              <a:spcBef>
                <a:spcPts val="0"/>
              </a:spcBef>
              <a:spcAft>
                <a:spcPts val="0"/>
              </a:spcAft>
              <a:buNone/>
            </a:pPr>
            <a:r>
              <a:rPr lang="en" dirty="0"/>
              <a:t>Team’s Repository	</a:t>
            </a:r>
            <a:r>
              <a:rPr lang="en" u="sng" dirty="0">
                <a:solidFill>
                  <a:schemeClr val="hlink"/>
                </a:solidFill>
                <a:hlinkClick r:id="rId8"/>
              </a:rPr>
              <a:t>github</a:t>
            </a:r>
            <a:endParaRPr dirty="0"/>
          </a:p>
        </p:txBody>
      </p:sp>
      <p:sp>
        <p:nvSpPr>
          <p:cNvPr id="308" name="Google Shape;308;p43"/>
          <p:cNvSpPr txBox="1"/>
          <p:nvPr/>
        </p:nvSpPr>
        <p:spPr>
          <a:xfrm>
            <a:off x="4686300" y="1618075"/>
            <a:ext cx="4254600" cy="1200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200">
                <a:solidFill>
                  <a:schemeClr val="lt1"/>
                </a:solidFill>
                <a:latin typeface="Roboto"/>
                <a:ea typeface="Roboto"/>
                <a:cs typeface="Roboto"/>
                <a:sym typeface="Roboto"/>
              </a:rPr>
              <a:t>2021 </a:t>
            </a:r>
            <a:endParaRPr sz="2200">
              <a:solidFill>
                <a:schemeClr val="lt1"/>
              </a:solidFill>
              <a:latin typeface="Roboto"/>
              <a:ea typeface="Roboto"/>
              <a:cs typeface="Roboto"/>
              <a:sym typeface="Roboto"/>
            </a:endParaRPr>
          </a:p>
          <a:p>
            <a:pPr marL="0" lvl="0" indent="0" algn="ctr" rtl="0">
              <a:spcBef>
                <a:spcPts val="0"/>
              </a:spcBef>
              <a:spcAft>
                <a:spcPts val="0"/>
              </a:spcAft>
              <a:buNone/>
            </a:pPr>
            <a:r>
              <a:rPr lang="en" sz="2200">
                <a:solidFill>
                  <a:schemeClr val="lt1"/>
                </a:solidFill>
                <a:latin typeface="Roboto"/>
                <a:ea typeface="Roboto"/>
                <a:cs typeface="Roboto"/>
                <a:sym typeface="Roboto"/>
              </a:rPr>
              <a:t>Machine Learning Engineer Capstone</a:t>
            </a:r>
            <a:endParaRPr sz="22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12"/>
        <p:cNvGrpSpPr/>
        <p:nvPr/>
      </p:nvGrpSpPr>
      <p:grpSpPr>
        <a:xfrm>
          <a:off x="0" y="0"/>
          <a:ext cx="0" cy="0"/>
          <a:chOff x="0" y="0"/>
          <a:chExt cx="0" cy="0"/>
        </a:xfrm>
      </p:grpSpPr>
      <p:sp>
        <p:nvSpPr>
          <p:cNvPr id="313" name="Google Shape;313;p44"/>
          <p:cNvSpPr txBox="1">
            <a:spLocks noGrp="1"/>
          </p:cNvSpPr>
          <p:nvPr>
            <p:ph type="title"/>
          </p:nvPr>
        </p:nvSpPr>
        <p:spPr>
          <a:xfrm>
            <a:off x="3165075" y="2152350"/>
            <a:ext cx="27804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APPENDIX</a:t>
            </a:r>
            <a:endParaRPr/>
          </a:p>
        </p:txBody>
      </p:sp>
      <p:pic>
        <p:nvPicPr>
          <p:cNvPr id="314" name="Google Shape;314;p44"/>
          <p:cNvPicPr preferRelativeResize="0"/>
          <p:nvPr/>
        </p:nvPicPr>
        <p:blipFill>
          <a:blip r:embed="rId3">
            <a:alphaModFix/>
          </a:blip>
          <a:stretch>
            <a:fillRect/>
          </a:stretch>
        </p:blipFill>
        <p:spPr>
          <a:xfrm>
            <a:off x="5859650" y="0"/>
            <a:ext cx="3284349" cy="2069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5"/>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00000"/>
                </a:solidFill>
              </a:rPr>
              <a:t>BERT based model performance</a:t>
            </a:r>
            <a:endParaRPr sz="2400">
              <a:solidFill>
                <a:srgbClr val="000000"/>
              </a:solidFill>
            </a:endParaRPr>
          </a:p>
        </p:txBody>
      </p:sp>
      <p:pic>
        <p:nvPicPr>
          <p:cNvPr id="320" name="Google Shape;320;p45"/>
          <p:cNvPicPr preferRelativeResize="0"/>
          <p:nvPr/>
        </p:nvPicPr>
        <p:blipFill>
          <a:blip r:embed="rId3">
            <a:alphaModFix/>
          </a:blip>
          <a:stretch>
            <a:fillRect/>
          </a:stretch>
        </p:blipFill>
        <p:spPr>
          <a:xfrm>
            <a:off x="7594200" y="371675"/>
            <a:ext cx="1549800" cy="419625"/>
          </a:xfrm>
          <a:prstGeom prst="rect">
            <a:avLst/>
          </a:prstGeom>
          <a:noFill/>
          <a:ln>
            <a:noFill/>
          </a:ln>
        </p:spPr>
      </p:pic>
      <p:pic>
        <p:nvPicPr>
          <p:cNvPr id="321" name="Google Shape;321;p45"/>
          <p:cNvPicPr preferRelativeResize="0"/>
          <p:nvPr/>
        </p:nvPicPr>
        <p:blipFill>
          <a:blip r:embed="rId4">
            <a:alphaModFix/>
          </a:blip>
          <a:stretch>
            <a:fillRect/>
          </a:stretch>
        </p:blipFill>
        <p:spPr>
          <a:xfrm>
            <a:off x="1255400" y="1398800"/>
            <a:ext cx="6633199" cy="3543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311700" y="791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00000"/>
                </a:solidFill>
              </a:rPr>
              <a:t>AGENDA</a:t>
            </a:r>
            <a:endParaRPr sz="2400">
              <a:solidFill>
                <a:srgbClr val="000000"/>
              </a:solidFill>
            </a:endParaRPr>
          </a:p>
        </p:txBody>
      </p:sp>
      <p:sp>
        <p:nvSpPr>
          <p:cNvPr id="152" name="Google Shape;152;p27"/>
          <p:cNvSpPr txBox="1"/>
          <p:nvPr/>
        </p:nvSpPr>
        <p:spPr>
          <a:xfrm>
            <a:off x="311700" y="1529350"/>
            <a:ext cx="4219200" cy="3016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600">
                <a:latin typeface="Roboto"/>
                <a:ea typeface="Roboto"/>
                <a:cs typeface="Roboto"/>
                <a:sym typeface="Roboto"/>
              </a:rPr>
              <a:t>OVERVIEW</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BUSINESS PROBLEM</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DEEP DIVE</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ASSUMPTIONS</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SOLUTION 1</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SOLUTION 2</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DEMO </a:t>
            </a:r>
            <a:endParaRPr sz="1600">
              <a:latin typeface="Roboto"/>
              <a:ea typeface="Roboto"/>
              <a:cs typeface="Roboto"/>
              <a:sym typeface="Roboto"/>
            </a:endParaRPr>
          </a:p>
          <a:p>
            <a:pPr marL="0" lvl="0" indent="0" algn="l" rtl="0">
              <a:lnSpc>
                <a:spcPct val="150000"/>
              </a:lnSpc>
              <a:spcBef>
                <a:spcPts val="0"/>
              </a:spcBef>
              <a:spcAft>
                <a:spcPts val="0"/>
              </a:spcAft>
              <a:buNone/>
            </a:pPr>
            <a:r>
              <a:rPr lang="en" sz="1600">
                <a:latin typeface="Roboto"/>
                <a:ea typeface="Roboto"/>
                <a:cs typeface="Roboto"/>
                <a:sym typeface="Roboto"/>
              </a:rPr>
              <a:t>WHAT WE ACHIEVED</a:t>
            </a:r>
            <a:endParaRPr sz="1200">
              <a:latin typeface="Roboto"/>
              <a:ea typeface="Roboto"/>
              <a:cs typeface="Roboto"/>
              <a:sym typeface="Roboto"/>
            </a:endParaRPr>
          </a:p>
        </p:txBody>
      </p:sp>
      <p:pic>
        <p:nvPicPr>
          <p:cNvPr id="153" name="Google Shape;153;p27"/>
          <p:cNvPicPr preferRelativeResize="0"/>
          <p:nvPr/>
        </p:nvPicPr>
        <p:blipFill>
          <a:blip r:embed="rId3">
            <a:alphaModFix/>
          </a:blip>
          <a:stretch>
            <a:fillRect/>
          </a:stretch>
        </p:blipFill>
        <p:spPr>
          <a:xfrm>
            <a:off x="7594200" y="371675"/>
            <a:ext cx="1549800" cy="419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791000"/>
            <a:ext cx="8520600" cy="38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0000"/>
                </a:solidFill>
              </a:rPr>
              <a:t>OVERVIEW</a:t>
            </a:r>
            <a:endParaRPr sz="2200">
              <a:solidFill>
                <a:srgbClr val="000000"/>
              </a:solidFill>
            </a:endParaRPr>
          </a:p>
        </p:txBody>
      </p:sp>
      <p:sp>
        <p:nvSpPr>
          <p:cNvPr id="159" name="Google Shape;159;p28"/>
          <p:cNvSpPr txBox="1">
            <a:spLocks noGrp="1"/>
          </p:cNvSpPr>
          <p:nvPr>
            <p:ph type="body" idx="4294967295"/>
          </p:nvPr>
        </p:nvSpPr>
        <p:spPr>
          <a:xfrm>
            <a:off x="508325" y="1850300"/>
            <a:ext cx="24786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Lorem ipsum dolor sit amet, consectetur adipiscing elit, sed do eiusmod tempor incididunt ut labore et dolore magna aliqua. </a:t>
            </a:r>
            <a:endParaRPr sz="1600"/>
          </a:p>
          <a:p>
            <a:pPr marL="0" lvl="0" indent="0" algn="l" rtl="0">
              <a:spcBef>
                <a:spcPts val="1600"/>
              </a:spcBef>
              <a:spcAft>
                <a:spcPts val="1600"/>
              </a:spcAft>
              <a:buNone/>
            </a:pPr>
            <a:r>
              <a:rPr lang="en" sz="1600"/>
              <a:t>Ut enim ad minim veniam, quis nostrud</a:t>
            </a:r>
            <a:endParaRPr sz="1600"/>
          </a:p>
        </p:txBody>
      </p:sp>
      <p:sp>
        <p:nvSpPr>
          <p:cNvPr id="160" name="Google Shape;160;p28"/>
          <p:cNvSpPr/>
          <p:nvPr/>
        </p:nvSpPr>
        <p:spPr>
          <a:xfrm>
            <a:off x="372025" y="1533475"/>
            <a:ext cx="2603700" cy="34164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highlight>
                  <a:schemeClr val="lt1"/>
                </a:highlight>
              </a:rPr>
              <a:t>Gerson Lehrman Group (GLG) is an international consulting firm that enlists freelancers to provide paid advice on a wide array of topics.</a:t>
            </a:r>
            <a:endParaRPr>
              <a:highlight>
                <a:schemeClr val="lt1"/>
              </a:highlight>
            </a:endParaRPr>
          </a:p>
        </p:txBody>
      </p:sp>
      <p:sp>
        <p:nvSpPr>
          <p:cNvPr id="161" name="Google Shape;161;p28"/>
          <p:cNvSpPr txBox="1">
            <a:spLocks noGrp="1"/>
          </p:cNvSpPr>
          <p:nvPr>
            <p:ph type="body" idx="4294967295"/>
          </p:nvPr>
        </p:nvSpPr>
        <p:spPr>
          <a:xfrm>
            <a:off x="372025" y="1533475"/>
            <a:ext cx="2614800" cy="461400"/>
          </a:xfrm>
          <a:prstGeom prst="rect">
            <a:avLst/>
          </a:prstGeom>
          <a:solidFill>
            <a:srgbClr val="000000"/>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GLG</a:t>
            </a:r>
            <a:endParaRPr>
              <a:solidFill>
                <a:schemeClr val="lt1"/>
              </a:solidFill>
            </a:endParaRPr>
          </a:p>
        </p:txBody>
      </p:sp>
      <p:sp>
        <p:nvSpPr>
          <p:cNvPr id="162" name="Google Shape;162;p28"/>
          <p:cNvSpPr/>
          <p:nvPr/>
        </p:nvSpPr>
        <p:spPr>
          <a:xfrm>
            <a:off x="3292300" y="1994875"/>
            <a:ext cx="2603700" cy="29550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highlight>
                  <a:schemeClr val="lt1"/>
                </a:highlight>
              </a:rPr>
              <a:t>Clients use GLG:</a:t>
            </a:r>
            <a:endParaRPr>
              <a:highlight>
                <a:schemeClr val="lt1"/>
              </a:highlight>
            </a:endParaRPr>
          </a:p>
          <a:p>
            <a:pPr marL="0" lvl="0" indent="0" algn="l" rtl="0">
              <a:lnSpc>
                <a:spcPct val="115000"/>
              </a:lnSpc>
              <a:spcBef>
                <a:spcPts val="0"/>
              </a:spcBef>
              <a:spcAft>
                <a:spcPts val="0"/>
              </a:spcAft>
              <a:buNone/>
            </a:pPr>
            <a:endParaRPr>
              <a:highlight>
                <a:schemeClr val="lt1"/>
              </a:highlight>
            </a:endParaRPr>
          </a:p>
          <a:p>
            <a:pPr marL="0" lvl="0" indent="0" algn="l" rtl="0">
              <a:lnSpc>
                <a:spcPct val="115000"/>
              </a:lnSpc>
              <a:spcBef>
                <a:spcPts val="0"/>
              </a:spcBef>
              <a:spcAft>
                <a:spcPts val="0"/>
              </a:spcAft>
              <a:buNone/>
            </a:pPr>
            <a:r>
              <a:rPr lang="en" b="1">
                <a:highlight>
                  <a:schemeClr val="lt1"/>
                </a:highlight>
              </a:rPr>
              <a:t>SOLVE</a:t>
            </a:r>
            <a:r>
              <a:rPr lang="en">
                <a:highlight>
                  <a:schemeClr val="lt1"/>
                </a:highlight>
              </a:rPr>
              <a:t> strategic problems</a:t>
            </a:r>
            <a:endParaRPr>
              <a:highlight>
                <a:schemeClr val="lt1"/>
              </a:highlight>
            </a:endParaRPr>
          </a:p>
          <a:p>
            <a:pPr marL="0" lvl="0" indent="0" algn="l" rtl="0">
              <a:lnSpc>
                <a:spcPct val="115000"/>
              </a:lnSpc>
              <a:spcBef>
                <a:spcPts val="0"/>
              </a:spcBef>
              <a:spcAft>
                <a:spcPts val="0"/>
              </a:spcAft>
              <a:buNone/>
            </a:pPr>
            <a:r>
              <a:rPr lang="en" b="1">
                <a:highlight>
                  <a:schemeClr val="lt1"/>
                </a:highlight>
              </a:rPr>
              <a:t>GAIN</a:t>
            </a:r>
            <a:r>
              <a:rPr lang="en">
                <a:highlight>
                  <a:schemeClr val="lt1"/>
                </a:highlight>
              </a:rPr>
              <a:t> market feedback</a:t>
            </a:r>
            <a:endParaRPr>
              <a:highlight>
                <a:schemeClr val="lt1"/>
              </a:highlight>
            </a:endParaRPr>
          </a:p>
          <a:p>
            <a:pPr marL="0" lvl="0" indent="0" algn="l" rtl="0">
              <a:lnSpc>
                <a:spcPct val="115000"/>
              </a:lnSpc>
              <a:spcBef>
                <a:spcPts val="0"/>
              </a:spcBef>
              <a:spcAft>
                <a:spcPts val="0"/>
              </a:spcAft>
              <a:buNone/>
            </a:pPr>
            <a:r>
              <a:rPr lang="en" b="1">
                <a:highlight>
                  <a:schemeClr val="lt1"/>
                </a:highlight>
              </a:rPr>
              <a:t>TEST</a:t>
            </a:r>
            <a:r>
              <a:rPr lang="en">
                <a:highlight>
                  <a:schemeClr val="lt1"/>
                </a:highlight>
              </a:rPr>
              <a:t> hypotheses</a:t>
            </a:r>
            <a:endParaRPr>
              <a:highlight>
                <a:schemeClr val="lt1"/>
              </a:highlight>
            </a:endParaRPr>
          </a:p>
          <a:p>
            <a:pPr marL="0" lvl="0" indent="0" algn="l" rtl="0">
              <a:lnSpc>
                <a:spcPct val="115000"/>
              </a:lnSpc>
              <a:spcBef>
                <a:spcPts val="0"/>
              </a:spcBef>
              <a:spcAft>
                <a:spcPts val="0"/>
              </a:spcAft>
              <a:buNone/>
            </a:pPr>
            <a:endParaRPr>
              <a:highlight>
                <a:schemeClr val="lt1"/>
              </a:highlight>
            </a:endParaRPr>
          </a:p>
          <a:p>
            <a:pPr marL="0" lvl="0" indent="0" algn="l" rtl="0">
              <a:lnSpc>
                <a:spcPct val="115000"/>
              </a:lnSpc>
              <a:spcBef>
                <a:spcPts val="0"/>
              </a:spcBef>
              <a:spcAft>
                <a:spcPts val="0"/>
              </a:spcAft>
              <a:buNone/>
            </a:pPr>
            <a:r>
              <a:rPr lang="en">
                <a:highlight>
                  <a:schemeClr val="lt1"/>
                </a:highlight>
              </a:rPr>
              <a:t>When a client has a request GLG works to find the councilmembers who can best help them solve a problem and learn about a topic.</a:t>
            </a:r>
            <a:endParaRPr>
              <a:highlight>
                <a:schemeClr val="lt1"/>
              </a:highlight>
            </a:endParaRPr>
          </a:p>
        </p:txBody>
      </p:sp>
      <p:sp>
        <p:nvSpPr>
          <p:cNvPr id="163" name="Google Shape;163;p28"/>
          <p:cNvSpPr txBox="1">
            <a:spLocks noGrp="1"/>
          </p:cNvSpPr>
          <p:nvPr>
            <p:ph type="body" idx="4294967295"/>
          </p:nvPr>
        </p:nvSpPr>
        <p:spPr>
          <a:xfrm>
            <a:off x="3286738" y="1533475"/>
            <a:ext cx="2614800" cy="461400"/>
          </a:xfrm>
          <a:prstGeom prst="rect">
            <a:avLst/>
          </a:prstGeom>
          <a:solidFill>
            <a:srgbClr val="000000"/>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HOW GLG WORKS</a:t>
            </a:r>
            <a:endParaRPr>
              <a:solidFill>
                <a:schemeClr val="lt1"/>
              </a:solidFill>
            </a:endParaRPr>
          </a:p>
        </p:txBody>
      </p:sp>
      <p:sp>
        <p:nvSpPr>
          <p:cNvPr id="164" name="Google Shape;164;p28"/>
          <p:cNvSpPr/>
          <p:nvPr/>
        </p:nvSpPr>
        <p:spPr>
          <a:xfrm>
            <a:off x="6207025" y="1994900"/>
            <a:ext cx="2603700" cy="29550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highlight>
                  <a:schemeClr val="lt1"/>
                </a:highlight>
              </a:rPr>
              <a:t>GLG then works with clients to signs consultants who can best help them and learn about that topic.  After categorizing and scoping the project, GLG send invitations to consultants with relevant expertise.  If the client accepts the consultant, a meeting is convened and payment is given. GLG gets a %. </a:t>
            </a:r>
            <a:endParaRPr dirty="0">
              <a:highlight>
                <a:schemeClr val="lt1"/>
              </a:highlight>
            </a:endParaRPr>
          </a:p>
        </p:txBody>
      </p:sp>
      <p:sp>
        <p:nvSpPr>
          <p:cNvPr id="165" name="Google Shape;165;p28"/>
          <p:cNvSpPr txBox="1">
            <a:spLocks noGrp="1"/>
          </p:cNvSpPr>
          <p:nvPr>
            <p:ph type="body" idx="4294967295"/>
          </p:nvPr>
        </p:nvSpPr>
        <p:spPr>
          <a:xfrm>
            <a:off x="6201463" y="1533475"/>
            <a:ext cx="2614800" cy="461400"/>
          </a:xfrm>
          <a:prstGeom prst="rect">
            <a:avLst/>
          </a:prstGeom>
          <a:solidFill>
            <a:srgbClr val="000000"/>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2X MARKETPLACE</a:t>
            </a:r>
            <a:endParaRPr>
              <a:solidFill>
                <a:schemeClr val="lt1"/>
              </a:solidFill>
            </a:endParaRPr>
          </a:p>
        </p:txBody>
      </p:sp>
      <p:pic>
        <p:nvPicPr>
          <p:cNvPr id="166" name="Google Shape;166;p28"/>
          <p:cNvPicPr preferRelativeResize="0"/>
          <p:nvPr/>
        </p:nvPicPr>
        <p:blipFill>
          <a:blip r:embed="rId3">
            <a:alphaModFix/>
          </a:blip>
          <a:stretch>
            <a:fillRect/>
          </a:stretch>
        </p:blipFill>
        <p:spPr>
          <a:xfrm>
            <a:off x="7594200" y="371675"/>
            <a:ext cx="1549800" cy="419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rPr>
              <a:t>Business</a:t>
            </a:r>
            <a:endParaRPr>
              <a:solidFill>
                <a:srgbClr val="000000"/>
              </a:solidFill>
            </a:endParaRPr>
          </a:p>
          <a:p>
            <a:pPr marL="0" lvl="0" indent="0" algn="ctr" rtl="0">
              <a:spcBef>
                <a:spcPts val="0"/>
              </a:spcBef>
              <a:spcAft>
                <a:spcPts val="0"/>
              </a:spcAft>
              <a:buNone/>
            </a:pPr>
            <a:r>
              <a:rPr lang="en">
                <a:solidFill>
                  <a:srgbClr val="000000"/>
                </a:solidFill>
              </a:rPr>
              <a:t>Problem</a:t>
            </a:r>
            <a:endParaRPr>
              <a:solidFill>
                <a:srgbClr val="000000"/>
              </a:solidFill>
            </a:endParaRPr>
          </a:p>
        </p:txBody>
      </p:sp>
      <p:sp>
        <p:nvSpPr>
          <p:cNvPr id="172" name="Google Shape;172;p2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if there is no match?</a:t>
            </a:r>
            <a:endParaRPr/>
          </a:p>
        </p:txBody>
      </p:sp>
      <p:pic>
        <p:nvPicPr>
          <p:cNvPr id="173" name="Google Shape;173;p29"/>
          <p:cNvPicPr preferRelativeResize="0"/>
          <p:nvPr/>
        </p:nvPicPr>
        <p:blipFill>
          <a:blip r:embed="rId3">
            <a:alphaModFix/>
          </a:blip>
          <a:stretch>
            <a:fillRect/>
          </a:stretch>
        </p:blipFill>
        <p:spPr>
          <a:xfrm>
            <a:off x="4572000" y="0"/>
            <a:ext cx="4572000" cy="5143500"/>
          </a:xfrm>
          <a:prstGeom prst="rect">
            <a:avLst/>
          </a:prstGeom>
          <a:noFill/>
          <a:ln>
            <a:noFill/>
          </a:ln>
        </p:spPr>
      </p:pic>
      <p:sp>
        <p:nvSpPr>
          <p:cNvPr id="174" name="Google Shape;174;p2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Consultants update their bio which is currently the best tool to match consultants with clients.  How does GLG find those uniquely positioned to teach someone?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title"/>
          </p:nvPr>
        </p:nvSpPr>
        <p:spPr>
          <a:xfrm>
            <a:off x="311700" y="750700"/>
            <a:ext cx="85206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Business Problem deep-dive</a:t>
            </a:r>
            <a:endParaRPr>
              <a:solidFill>
                <a:srgbClr val="000000"/>
              </a:solidFill>
            </a:endParaRPr>
          </a:p>
        </p:txBody>
      </p:sp>
      <p:sp>
        <p:nvSpPr>
          <p:cNvPr id="180" name="Google Shape;180;p30"/>
          <p:cNvSpPr/>
          <p:nvPr/>
        </p:nvSpPr>
        <p:spPr>
          <a:xfrm>
            <a:off x="432350" y="1304875"/>
            <a:ext cx="2469300" cy="607800"/>
          </a:xfrm>
          <a:prstGeom prst="homePlate">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81" name="Google Shape;181;p30"/>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Challenge 1</a:t>
            </a:r>
            <a:endParaRPr>
              <a:solidFill>
                <a:schemeClr val="lt1"/>
              </a:solidFill>
            </a:endParaRPr>
          </a:p>
        </p:txBody>
      </p:sp>
      <p:sp>
        <p:nvSpPr>
          <p:cNvPr id="182" name="Google Shape;182;p30"/>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rgbClr val="000000"/>
                </a:solidFill>
              </a:rPr>
              <a:t>Topic Modeling</a:t>
            </a:r>
            <a:endParaRPr sz="1600" b="1">
              <a:solidFill>
                <a:srgbClr val="000000"/>
              </a:solidFill>
            </a:endParaRPr>
          </a:p>
          <a:p>
            <a:pPr marL="0" lvl="0" indent="0" algn="l" rtl="0">
              <a:spcBef>
                <a:spcPts val="800"/>
              </a:spcBef>
              <a:spcAft>
                <a:spcPts val="800"/>
              </a:spcAft>
              <a:buNone/>
            </a:pPr>
            <a:r>
              <a:rPr lang="en" sz="1600"/>
              <a:t>GLG receives millions of requests from clients seeking insights on various topics and need to match profile expertise to a consultant in their database.  </a:t>
            </a:r>
            <a:endParaRPr sz="1600"/>
          </a:p>
        </p:txBody>
      </p:sp>
      <p:sp>
        <p:nvSpPr>
          <p:cNvPr id="183" name="Google Shape;183;p30"/>
          <p:cNvSpPr/>
          <p:nvPr/>
        </p:nvSpPr>
        <p:spPr>
          <a:xfrm>
            <a:off x="3044777" y="1304875"/>
            <a:ext cx="2760600" cy="607800"/>
          </a:xfrm>
          <a:prstGeom prst="chevron">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84" name="Google Shape;184;p30"/>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185" name="Google Shape;185;p30"/>
          <p:cNvSpPr txBox="1">
            <a:spLocks noGrp="1"/>
          </p:cNvSpPr>
          <p:nvPr>
            <p:ph type="body" idx="4294967295"/>
          </p:nvPr>
        </p:nvSpPr>
        <p:spPr>
          <a:xfrm>
            <a:off x="3031350" y="2070575"/>
            <a:ext cx="27606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rgbClr val="000000"/>
                </a:solidFill>
              </a:rPr>
              <a:t>NER</a:t>
            </a:r>
            <a:endParaRPr sz="1600" b="1">
              <a:solidFill>
                <a:srgbClr val="000000"/>
              </a:solidFill>
            </a:endParaRPr>
          </a:p>
          <a:p>
            <a:pPr marL="0" lvl="0" indent="0" algn="l" rtl="0">
              <a:spcBef>
                <a:spcPts val="800"/>
              </a:spcBef>
              <a:spcAft>
                <a:spcPts val="800"/>
              </a:spcAft>
              <a:buNone/>
            </a:pPr>
            <a:r>
              <a:rPr lang="en" sz="1600"/>
              <a:t>As clients request are being received, GLG needs to quickly understand the subject and body of the client requests and quickly group texts based on their relevance </a:t>
            </a:r>
            <a:endParaRPr sz="1600"/>
          </a:p>
        </p:txBody>
      </p:sp>
      <p:sp>
        <p:nvSpPr>
          <p:cNvPr id="186" name="Google Shape;186;p30"/>
          <p:cNvSpPr/>
          <p:nvPr/>
        </p:nvSpPr>
        <p:spPr>
          <a:xfrm>
            <a:off x="5948502" y="1304875"/>
            <a:ext cx="2760600" cy="607800"/>
          </a:xfrm>
          <a:prstGeom prst="chevron">
            <a:avLst>
              <a:gd name="adj" fmla="val 50000"/>
            </a:avLst>
          </a:prstGeom>
          <a:solidFill>
            <a:srgbClr val="000000"/>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87" name="Google Shape;187;p30"/>
          <p:cNvSpPr txBox="1">
            <a:spLocks noGrp="1"/>
          </p:cNvSpPr>
          <p:nvPr>
            <p:ph type="body" idx="4294967295"/>
          </p:nvPr>
        </p:nvSpPr>
        <p:spPr>
          <a:xfrm>
            <a:off x="6254233" y="1451576"/>
            <a:ext cx="2257200" cy="314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solidFill>
                  <a:schemeClr val="lt1"/>
                </a:solidFill>
              </a:rPr>
              <a:t>Challenge 3</a:t>
            </a:r>
            <a:endParaRPr>
              <a:solidFill>
                <a:schemeClr val="lt1"/>
              </a:solidFill>
            </a:endParaRPr>
          </a:p>
        </p:txBody>
      </p:sp>
      <p:sp>
        <p:nvSpPr>
          <p:cNvPr id="188" name="Google Shape;188;p30"/>
          <p:cNvSpPr txBox="1">
            <a:spLocks noGrp="1"/>
          </p:cNvSpPr>
          <p:nvPr>
            <p:ph type="body" idx="4294967295"/>
          </p:nvPr>
        </p:nvSpPr>
        <p:spPr>
          <a:xfrm>
            <a:off x="6101825" y="2070575"/>
            <a:ext cx="26073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rgbClr val="000000"/>
                </a:solidFill>
              </a:rPr>
              <a:t>Time Sensitive</a:t>
            </a:r>
            <a:endParaRPr sz="1600" b="1">
              <a:solidFill>
                <a:srgbClr val="000000"/>
              </a:solidFill>
            </a:endParaRPr>
          </a:p>
          <a:p>
            <a:pPr marL="0" lvl="0" indent="0" algn="l" rtl="0">
              <a:spcBef>
                <a:spcPts val="800"/>
              </a:spcBef>
              <a:spcAft>
                <a:spcPts val="800"/>
              </a:spcAft>
              <a:buNone/>
            </a:pPr>
            <a:r>
              <a:rPr lang="en" sz="1600"/>
              <a:t>Client requests generally have a 48-72 hour turnaround and the speed of connecting clients with the right consultants will make the difference. </a:t>
            </a:r>
            <a:endParaRPr sz="1600"/>
          </a:p>
        </p:txBody>
      </p:sp>
      <p:pic>
        <p:nvPicPr>
          <p:cNvPr id="189" name="Google Shape;189;p30"/>
          <p:cNvPicPr preferRelativeResize="0"/>
          <p:nvPr/>
        </p:nvPicPr>
        <p:blipFill>
          <a:blip r:embed="rId3">
            <a:alphaModFix/>
          </a:blip>
          <a:stretch>
            <a:fillRect/>
          </a:stretch>
        </p:blipFill>
        <p:spPr>
          <a:xfrm>
            <a:off x="7314138" y="295850"/>
            <a:ext cx="1829862" cy="495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1"/>
          <p:cNvSpPr txBox="1">
            <a:spLocks noGrp="1"/>
          </p:cNvSpPr>
          <p:nvPr>
            <p:ph type="title"/>
          </p:nvPr>
        </p:nvSpPr>
        <p:spPr>
          <a:xfrm>
            <a:off x="265500" y="13797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rPr>
              <a:t>Brainstormed</a:t>
            </a:r>
            <a:endParaRPr>
              <a:solidFill>
                <a:srgbClr val="000000"/>
              </a:solidFill>
            </a:endParaRPr>
          </a:p>
          <a:p>
            <a:pPr marL="0" lvl="0" indent="0" algn="ctr" rtl="0">
              <a:spcBef>
                <a:spcPts val="0"/>
              </a:spcBef>
              <a:spcAft>
                <a:spcPts val="0"/>
              </a:spcAft>
              <a:buNone/>
            </a:pPr>
            <a:r>
              <a:rPr lang="en">
                <a:solidFill>
                  <a:srgbClr val="000000"/>
                </a:solidFill>
              </a:rPr>
              <a:t>Solution</a:t>
            </a:r>
            <a:endParaRPr>
              <a:solidFill>
                <a:srgbClr val="000000"/>
              </a:solidFill>
            </a:endParaRPr>
          </a:p>
        </p:txBody>
      </p:sp>
      <p:pic>
        <p:nvPicPr>
          <p:cNvPr id="195" name="Google Shape;195;p31"/>
          <p:cNvPicPr preferRelativeResize="0"/>
          <p:nvPr/>
        </p:nvPicPr>
        <p:blipFill>
          <a:blip r:embed="rId3">
            <a:alphaModFix/>
          </a:blip>
          <a:stretch>
            <a:fillRect/>
          </a:stretch>
        </p:blipFill>
        <p:spPr>
          <a:xfrm>
            <a:off x="4572000" y="0"/>
            <a:ext cx="4572000" cy="5143500"/>
          </a:xfrm>
          <a:prstGeom prst="rect">
            <a:avLst/>
          </a:prstGeom>
          <a:noFill/>
          <a:ln>
            <a:noFill/>
          </a:ln>
        </p:spPr>
      </p:pic>
      <p:pic>
        <p:nvPicPr>
          <p:cNvPr id="196" name="Google Shape;196;p31"/>
          <p:cNvPicPr preferRelativeResize="0"/>
          <p:nvPr/>
        </p:nvPicPr>
        <p:blipFill rotWithShape="1">
          <a:blip r:embed="rId4">
            <a:alphaModFix/>
          </a:blip>
          <a:srcRect l="46498" t="6267" r="4739" b="1019"/>
          <a:stretch/>
        </p:blipFill>
        <p:spPr>
          <a:xfrm>
            <a:off x="4824800" y="400207"/>
            <a:ext cx="4171800" cy="4233000"/>
          </a:xfrm>
          <a:prstGeom prst="ellips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00"/>
        <p:cNvGrpSpPr/>
        <p:nvPr/>
      </p:nvGrpSpPr>
      <p:grpSpPr>
        <a:xfrm>
          <a:off x="0" y="0"/>
          <a:ext cx="0" cy="0"/>
          <a:chOff x="0" y="0"/>
          <a:chExt cx="0" cy="0"/>
        </a:xfrm>
      </p:grpSpPr>
      <p:sp>
        <p:nvSpPr>
          <p:cNvPr id="201" name="Google Shape;201;p32"/>
          <p:cNvSpPr txBox="1">
            <a:spLocks noGrp="1"/>
          </p:cNvSpPr>
          <p:nvPr>
            <p:ph type="title"/>
          </p:nvPr>
        </p:nvSpPr>
        <p:spPr>
          <a:xfrm>
            <a:off x="2470800" y="2152350"/>
            <a:ext cx="44310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 Proposal</a:t>
            </a:r>
            <a:endParaRPr/>
          </a:p>
        </p:txBody>
      </p:sp>
      <p:pic>
        <p:nvPicPr>
          <p:cNvPr id="202" name="Google Shape;202;p32"/>
          <p:cNvPicPr preferRelativeResize="0"/>
          <p:nvPr/>
        </p:nvPicPr>
        <p:blipFill>
          <a:blip r:embed="rId3">
            <a:alphaModFix/>
          </a:blip>
          <a:stretch>
            <a:fillRect/>
          </a:stretch>
        </p:blipFill>
        <p:spPr>
          <a:xfrm>
            <a:off x="5859650" y="0"/>
            <a:ext cx="3284349" cy="2069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rPr>
              <a:t>Solution 1</a:t>
            </a:r>
            <a:endParaRPr>
              <a:solidFill>
                <a:srgbClr val="000000"/>
              </a:solidFill>
            </a:endParaRPr>
          </a:p>
        </p:txBody>
      </p:sp>
      <p:sp>
        <p:nvSpPr>
          <p:cNvPr id="208" name="Google Shape;208;p33"/>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rgbClr val="000000"/>
                </a:solidFill>
              </a:rPr>
              <a:t>Hierarchical Topic Modeling</a:t>
            </a:r>
            <a:endParaRPr sz="2200"/>
          </a:p>
        </p:txBody>
      </p:sp>
      <p:sp>
        <p:nvSpPr>
          <p:cNvPr id="209" name="Google Shape;209;p33"/>
          <p:cNvSpPr txBox="1">
            <a:spLocks noGrp="1"/>
          </p:cNvSpPr>
          <p:nvPr>
            <p:ph type="body" idx="2"/>
          </p:nvPr>
        </p:nvSpPr>
        <p:spPr>
          <a:xfrm>
            <a:off x="6847150" y="1606395"/>
            <a:ext cx="1179600" cy="2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rPr>
              <a:t>max growth</a:t>
            </a:r>
            <a:endParaRPr sz="1300">
              <a:solidFill>
                <a:schemeClr val="dk1"/>
              </a:solidFill>
            </a:endParaRPr>
          </a:p>
        </p:txBody>
      </p:sp>
      <p:pic>
        <p:nvPicPr>
          <p:cNvPr id="210" name="Google Shape;210;p33"/>
          <p:cNvPicPr preferRelativeResize="0"/>
          <p:nvPr/>
        </p:nvPicPr>
        <p:blipFill>
          <a:blip r:embed="rId3">
            <a:alphaModFix/>
          </a:blip>
          <a:stretch>
            <a:fillRect/>
          </a:stretch>
        </p:blipFill>
        <p:spPr>
          <a:xfrm>
            <a:off x="4572000" y="0"/>
            <a:ext cx="4572000" cy="5143500"/>
          </a:xfrm>
          <a:prstGeom prst="rect">
            <a:avLst/>
          </a:prstGeom>
          <a:noFill/>
          <a:ln>
            <a:noFill/>
          </a:ln>
        </p:spPr>
      </p:pic>
      <p:sp>
        <p:nvSpPr>
          <p:cNvPr id="211" name="Google Shape;211;p3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THIS SOLUTION WAS CHOSEN?</a:t>
            </a:r>
            <a:endParaRPr/>
          </a:p>
          <a:p>
            <a:pPr marL="0" lvl="0" indent="0" algn="l" rtl="0">
              <a:spcBef>
                <a:spcPts val="1600"/>
              </a:spcBef>
              <a:spcAft>
                <a:spcPts val="0"/>
              </a:spcAft>
              <a:buNone/>
            </a:pPr>
            <a:r>
              <a:rPr lang="en"/>
              <a:t>BENEFITS</a:t>
            </a:r>
            <a:endParaRPr/>
          </a:p>
          <a:p>
            <a:pPr marL="0" lvl="0" indent="0" algn="l" rtl="0">
              <a:spcBef>
                <a:spcPts val="1600"/>
              </a:spcBef>
              <a:spcAft>
                <a:spcPts val="1600"/>
              </a:spcAft>
              <a:buNone/>
            </a:pPr>
            <a:r>
              <a:rPr lang="en"/>
              <a:t>WHY IS THIS BETTER?</a:t>
            </a:r>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1600</Words>
  <Application>Microsoft Macintosh PowerPoint</Application>
  <PresentationFormat>On-screen Show (16:9)</PresentationFormat>
  <Paragraphs>186</Paragraphs>
  <Slides>22</Slides>
  <Notes>22</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22</vt:i4>
      </vt:variant>
    </vt:vector>
  </HeadingPairs>
  <TitlesOfParts>
    <vt:vector size="27" baseType="lpstr">
      <vt:lpstr>Roboto</vt:lpstr>
      <vt:lpstr>Calibri</vt:lpstr>
      <vt:lpstr>Arial</vt:lpstr>
      <vt:lpstr>Geometric</vt:lpstr>
      <vt:lpstr>Simple Light</vt:lpstr>
      <vt:lpstr>2021  Machine Learning Engineer Capstone</vt:lpstr>
      <vt:lpstr>PowerPoint Presentation</vt:lpstr>
      <vt:lpstr>AGENDA</vt:lpstr>
      <vt:lpstr>OVERVIEW</vt:lpstr>
      <vt:lpstr>Business Problem</vt:lpstr>
      <vt:lpstr>Business Problem deep-dive</vt:lpstr>
      <vt:lpstr>Brainstormed Solution</vt:lpstr>
      <vt:lpstr>Solution Proposal</vt:lpstr>
      <vt:lpstr>Solution 1</vt:lpstr>
      <vt:lpstr>Hierarchical Topic Modeling</vt:lpstr>
      <vt:lpstr>Hierarchical Topic Modeling </vt:lpstr>
      <vt:lpstr>Hierarchical Topic Modeling </vt:lpstr>
      <vt:lpstr>Solution 2</vt:lpstr>
      <vt:lpstr>NAMED ENTITY RECOGNITION - NER </vt:lpstr>
      <vt:lpstr>NER - NAMED ENTITY RECOGNITION     </vt:lpstr>
      <vt:lpstr>PowerPoint Presentation</vt:lpstr>
      <vt:lpstr>DEMO</vt:lpstr>
      <vt:lpstr>DEMO</vt:lpstr>
      <vt:lpstr>SUMMARY / NEXT STEPS</vt:lpstr>
      <vt:lpstr>PowerPoint Presentation</vt:lpstr>
      <vt:lpstr>APPENDIX</vt:lpstr>
      <vt:lpstr>BERT based model 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  Machine Learning Engineer Capstone</dc:title>
  <cp:lastModifiedBy>Marlon McGraw</cp:lastModifiedBy>
  <cp:revision>3</cp:revision>
  <dcterms:modified xsi:type="dcterms:W3CDTF">2021-07-08T19:19:09Z</dcterms:modified>
</cp:coreProperties>
</file>